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7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1A1D"/>
    <a:srgbClr val="951F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692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226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897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741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055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06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21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053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773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38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9DEB7-A7CD-4A5B-91C8-024B27C52EC0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C3ACA-8253-4A14-9491-7BDC43A476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707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7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15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9.svg"/><Relationship Id="rId5" Type="http://schemas.openxmlformats.org/officeDocument/2006/relationships/image" Target="../media/image13.svg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7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23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1.svg"/><Relationship Id="rId4" Type="http://schemas.openxmlformats.org/officeDocument/2006/relationships/image" Target="../media/image12.png"/><Relationship Id="rId9" Type="http://schemas.openxmlformats.org/officeDocument/2006/relationships/image" Target="../media/image2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27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23.svg"/><Relationship Id="rId4" Type="http://schemas.openxmlformats.org/officeDocument/2006/relationships/image" Target="../media/image13.png"/><Relationship Id="rId9" Type="http://schemas.openxmlformats.org/officeDocument/2006/relationships/image" Target="../media/image2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34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32.svg"/><Relationship Id="rId4" Type="http://schemas.openxmlformats.org/officeDocument/2006/relationships/image" Target="../media/image16.png"/><Relationship Id="rId9" Type="http://schemas.openxmlformats.org/officeDocument/2006/relationships/image" Target="../media/image36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40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44.svg"/><Relationship Id="rId5" Type="http://schemas.openxmlformats.org/officeDocument/2006/relationships/image" Target="../media/image38.svg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image" Target="../media/image42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.png"/><Relationship Id="rId7" Type="http://schemas.openxmlformats.org/officeDocument/2006/relationships/image" Target="../media/image46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38.svg"/><Relationship Id="rId4" Type="http://schemas.openxmlformats.org/officeDocument/2006/relationships/image" Target="../media/image19.png"/><Relationship Id="rId9" Type="http://schemas.openxmlformats.org/officeDocument/2006/relationships/image" Target="../media/image4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png"/><Relationship Id="rId7" Type="http://schemas.openxmlformats.org/officeDocument/2006/relationships/image" Target="../media/image52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50.svg"/><Relationship Id="rId4" Type="http://schemas.openxmlformats.org/officeDocument/2006/relationships/image" Target="../media/image25.png"/><Relationship Id="rId9" Type="http://schemas.openxmlformats.org/officeDocument/2006/relationships/image" Target="../media/image5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png"/><Relationship Id="rId7" Type="http://schemas.openxmlformats.org/officeDocument/2006/relationships/image" Target="../media/image40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56.svg"/><Relationship Id="rId4" Type="http://schemas.openxmlformats.org/officeDocument/2006/relationships/image" Target="../media/image28.png"/><Relationship Id="rId9" Type="http://schemas.openxmlformats.org/officeDocument/2006/relationships/image" Target="../media/image5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png"/><Relationship Id="rId7" Type="http://schemas.openxmlformats.org/officeDocument/2006/relationships/image" Target="../media/image77.sv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75.svg"/><Relationship Id="rId4" Type="http://schemas.openxmlformats.org/officeDocument/2006/relationships/image" Target="../media/image30.png"/><Relationship Id="rId9" Type="http://schemas.openxmlformats.org/officeDocument/2006/relationships/image" Target="../media/image79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2820"/>
            <a:ext cx="11567886" cy="56873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40231" y="2635091"/>
            <a:ext cx="82784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5400" b="1" dirty="0">
                <a:solidFill>
                  <a:schemeClr val="bg1"/>
                </a:solidFill>
              </a:rPr>
              <a:t>Understanding Data Analytics </a:t>
            </a:r>
            <a:r>
              <a:rPr lang="en-GB" sz="5400" b="1" dirty="0" smtClean="0">
                <a:solidFill>
                  <a:schemeClr val="bg1"/>
                </a:solidFill>
              </a:rPr>
              <a:t>for Professionals</a:t>
            </a:r>
            <a:endParaRPr lang="en-US" altLang="en-US" sz="5400" dirty="0" smtClean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31" y="1241161"/>
            <a:ext cx="3851622" cy="971657"/>
          </a:xfrm>
          <a:prstGeom prst="rect">
            <a:avLst/>
          </a:prstGeom>
        </p:spPr>
      </p:pic>
      <p:sp>
        <p:nvSpPr>
          <p:cNvPr id="11" name="Subtitle 5">
            <a:extLst>
              <a:ext uri="{FF2B5EF4-FFF2-40B4-BE49-F238E27FC236}">
                <a16:creationId xmlns="" xmlns:a16="http://schemas.microsoft.com/office/drawing/2014/main" id="{EE493D47-5492-A0EE-D8F4-54DAA3050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0231" y="4785415"/>
            <a:ext cx="8724810" cy="1045216"/>
          </a:xfrm>
        </p:spPr>
        <p:txBody>
          <a:bodyPr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700" b="1" dirty="0">
                <a:solidFill>
                  <a:srgbClr val="FFFFFF"/>
                </a:solidFill>
              </a:rPr>
              <a:t>Presented by </a:t>
            </a:r>
          </a:p>
          <a:p>
            <a:pPr algn="l">
              <a:lnSpc>
                <a:spcPct val="90000"/>
              </a:lnSpc>
            </a:pPr>
            <a:r>
              <a:rPr lang="en-US" sz="2700" b="1" dirty="0">
                <a:solidFill>
                  <a:srgbClr val="FFFFFF"/>
                </a:solidFill>
              </a:rPr>
              <a:t>Dr. Abraham Eninla </a:t>
            </a:r>
            <a:r>
              <a:rPr lang="en-US" sz="2000" b="1" dirty="0">
                <a:solidFill>
                  <a:srgbClr val="FFFFFF"/>
                </a:solidFill>
              </a:rPr>
              <a:t>(ACCA-DA, MCP, MCSE,GDAC, FMVA)</a:t>
            </a:r>
            <a:endParaRPr lang="en-GB" sz="20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933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1013496" y="2392352"/>
            <a:ext cx="5479145" cy="3452151"/>
          </a:xfrm>
          <a:prstGeom prst="rect">
            <a:avLst/>
          </a:prstGeom>
        </p:spPr>
      </p:pic>
      <p:pic>
        <p:nvPicPr>
          <p:cNvPr id="8" name="Picture 7" descr="Magnifying glass showing decling performance">
            <a:extLst>
              <a:ext uri="{FF2B5EF4-FFF2-40B4-BE49-F238E27FC236}">
                <a16:creationId xmlns="" xmlns:a16="http://schemas.microsoft.com/office/drawing/2014/main" id="{56484F50-FDFB-B8EC-0A03-C736F8EFA4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5026" r="35589" b="-2"/>
          <a:stretch>
            <a:fillRect/>
          </a:stretch>
        </p:blipFill>
        <p:spPr>
          <a:xfrm>
            <a:off x="858222" y="1023049"/>
            <a:ext cx="4586937" cy="5155916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5842619" y="1023049"/>
            <a:ext cx="3315895" cy="56021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 smtClean="0">
                <a:solidFill>
                  <a:srgbClr val="C00000"/>
                </a:solidFill>
                <a:latin typeface="+mn-lt"/>
              </a:rPr>
              <a:t>Introduction</a:t>
            </a:r>
            <a:endParaRPr lang="en-GB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842619" y="1802497"/>
            <a:ext cx="5498745" cy="4376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The world is now defined by data, technology, and intelligent decision-making.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 smtClean="0"/>
              <a:t>For Chartered Accountants, External and Internal Auditors, IT Auditors, Bankers, </a:t>
            </a:r>
            <a:r>
              <a:rPr lang="en-GB" dirty="0" err="1" smtClean="0"/>
              <a:t>FinTech</a:t>
            </a:r>
            <a:r>
              <a:rPr lang="en-GB" dirty="0" smtClean="0"/>
              <a:t> Professionals, and Tax Practitioners, understanding data analytics is not just an added skill—it is a professional imperative.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 smtClean="0"/>
              <a:t>It enables better decisions, insight discovery, and leadership in a data-driven economy.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292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b="51439"/>
          <a:stretch/>
        </p:blipFill>
        <p:spPr>
          <a:xfrm rot="10800000">
            <a:off x="0" y="5181599"/>
            <a:ext cx="12192000" cy="16763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33143" y="1463039"/>
            <a:ext cx="5675086" cy="45567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052905" y="2031239"/>
            <a:ext cx="2575667" cy="197394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400" b="1" dirty="0" smtClean="0">
                <a:solidFill>
                  <a:srgbClr val="C00000"/>
                </a:solidFill>
                <a:latin typeface="+mn-lt"/>
              </a:rPr>
              <a:t>What is Data Analytics?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096000" y="1719352"/>
            <a:ext cx="5099688" cy="43004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/>
              <a:t>Systematic examination of raw data to extract insights.</a:t>
            </a:r>
          </a:p>
          <a:p>
            <a:pPr algn="l"/>
            <a:endParaRPr lang="en-US" sz="2200" dirty="0" smtClean="0"/>
          </a:p>
          <a:p>
            <a:pPr algn="l"/>
            <a:r>
              <a:rPr lang="en-US" b="1" dirty="0" smtClean="0"/>
              <a:t>Four Types:</a:t>
            </a:r>
          </a:p>
          <a:p>
            <a:pPr algn="l"/>
            <a:endParaRPr lang="en-US" sz="2200" dirty="0" smtClean="0"/>
          </a:p>
          <a:p>
            <a:pPr algn="l"/>
            <a:r>
              <a:rPr lang="en-US" dirty="0" smtClean="0"/>
              <a:t>• </a:t>
            </a:r>
            <a:r>
              <a:rPr lang="en-US" b="1" dirty="0" smtClean="0"/>
              <a:t>Descriptive</a:t>
            </a:r>
            <a:r>
              <a:rPr lang="en-US" dirty="0" smtClean="0"/>
              <a:t> – What happened?</a:t>
            </a:r>
          </a:p>
          <a:p>
            <a:pPr algn="l"/>
            <a:r>
              <a:rPr lang="en-US" dirty="0" smtClean="0"/>
              <a:t>• </a:t>
            </a:r>
            <a:r>
              <a:rPr lang="en-US" b="1" dirty="0" smtClean="0"/>
              <a:t>Diagnostic</a:t>
            </a:r>
            <a:r>
              <a:rPr lang="en-US" dirty="0" smtClean="0"/>
              <a:t> – Why did it happen?</a:t>
            </a:r>
          </a:p>
          <a:p>
            <a:pPr algn="l"/>
            <a:r>
              <a:rPr lang="en-US" dirty="0" smtClean="0"/>
              <a:t>• </a:t>
            </a:r>
            <a:r>
              <a:rPr lang="en-US" b="1" dirty="0" smtClean="0"/>
              <a:t>Predictive</a:t>
            </a:r>
            <a:r>
              <a:rPr lang="en-US" dirty="0" smtClean="0"/>
              <a:t> – What could happen?</a:t>
            </a:r>
          </a:p>
          <a:p>
            <a:pPr algn="l"/>
            <a:r>
              <a:rPr lang="en-US" dirty="0" smtClean="0"/>
              <a:t>• </a:t>
            </a:r>
            <a:r>
              <a:rPr lang="en-US" b="1" dirty="0" smtClean="0"/>
              <a:t>Prescriptive</a:t>
            </a:r>
            <a:r>
              <a:rPr lang="en-US" dirty="0" smtClean="0"/>
              <a:t> – What should be done?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227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/>
          <a:srcRect b="51439"/>
          <a:stretch/>
        </p:blipFill>
        <p:spPr>
          <a:xfrm rot="10800000">
            <a:off x="5181597" y="2420217"/>
            <a:ext cx="5834746" cy="10218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/>
          <a:srcRect b="51439"/>
          <a:stretch/>
        </p:blipFill>
        <p:spPr>
          <a:xfrm rot="10800000">
            <a:off x="5181597" y="3800302"/>
            <a:ext cx="5834746" cy="10218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/>
          <a:srcRect b="51439"/>
          <a:stretch/>
        </p:blipFill>
        <p:spPr>
          <a:xfrm rot="10800000">
            <a:off x="5181595" y="5141074"/>
            <a:ext cx="5834747" cy="10218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b="51439"/>
          <a:stretch/>
        </p:blipFill>
        <p:spPr>
          <a:xfrm rot="10800000">
            <a:off x="5181597" y="1126297"/>
            <a:ext cx="5834746" cy="102181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sp>
        <p:nvSpPr>
          <p:cNvPr id="11" name="Rectangle 10" descr="Robot"/>
          <p:cNvSpPr/>
          <p:nvPr/>
        </p:nvSpPr>
        <p:spPr>
          <a:xfrm>
            <a:off x="5443572" y="1301004"/>
            <a:ext cx="637913" cy="637913"/>
          </a:xfrm>
          <a:prstGeom prst="rect">
            <a:avLst/>
          </a:prstGeom>
          <a:blipFill>
            <a:blip r:embed="rId4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Rectangle 12" descr="Robber"/>
          <p:cNvSpPr/>
          <p:nvPr/>
        </p:nvSpPr>
        <p:spPr>
          <a:xfrm>
            <a:off x="5364359" y="2614758"/>
            <a:ext cx="637913" cy="637913"/>
          </a:xfrm>
          <a:prstGeom prst="rect">
            <a:avLst/>
          </a:prstGeom>
          <a:blipFill>
            <a:blip r:embed="rId6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Rectangle 13" descr="Playbook"/>
          <p:cNvSpPr/>
          <p:nvPr/>
        </p:nvSpPr>
        <p:spPr>
          <a:xfrm>
            <a:off x="5364359" y="3992254"/>
            <a:ext cx="637913" cy="637913"/>
          </a:xfrm>
          <a:prstGeom prst="rect">
            <a:avLst/>
          </a:prstGeom>
          <a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Rectangle 14" descr="Handshake"/>
          <p:cNvSpPr/>
          <p:nvPr/>
        </p:nvSpPr>
        <p:spPr>
          <a:xfrm>
            <a:off x="5364359" y="5333026"/>
            <a:ext cx="637913" cy="637913"/>
          </a:xfrm>
          <a:prstGeom prst="rect">
            <a:avLst/>
          </a:prstGeom>
          <a:blipFill>
            <a:blip r:embed="rId10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11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Title 1"/>
          <p:cNvSpPr txBox="1">
            <a:spLocks/>
          </p:cNvSpPr>
          <p:nvPr/>
        </p:nvSpPr>
        <p:spPr>
          <a:xfrm>
            <a:off x="1052905" y="2031239"/>
            <a:ext cx="3504581" cy="25989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smtClean="0">
                <a:solidFill>
                  <a:srgbClr val="C00000"/>
                </a:solidFill>
                <a:latin typeface="+mn-lt"/>
              </a:rPr>
              <a:t>Why Data Analytics Matters for Professionals</a:t>
            </a:r>
            <a:r>
              <a:rPr lang="en-GB" sz="4400" b="1" smtClean="0">
                <a:solidFill>
                  <a:srgbClr val="C00000"/>
                </a:solidFill>
                <a:latin typeface="+mn-lt"/>
              </a:rPr>
              <a:t>?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343460" y="1246743"/>
            <a:ext cx="386008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>
                <a:solidFill>
                  <a:schemeClr val="bg1"/>
                </a:solidFill>
              </a:rPr>
              <a:t>Enhances decision-making and operational efficiency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343460" y="2509604"/>
            <a:ext cx="4208426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 smtClean="0">
                <a:solidFill>
                  <a:schemeClr val="bg1"/>
                </a:solidFill>
              </a:rPr>
              <a:t>Detects fraud and manages risk</a:t>
            </a:r>
            <a:endParaRPr lang="en-US" sz="2200" b="1" kern="1200" dirty="0">
              <a:solidFill>
                <a:schemeClr val="bg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343460" y="3920434"/>
            <a:ext cx="386008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 smtClean="0">
                <a:solidFill>
                  <a:schemeClr val="bg1"/>
                </a:solidFill>
              </a:rPr>
              <a:t>Enables strategic planning</a:t>
            </a:r>
            <a:endParaRPr lang="en-US" sz="2200" b="1" kern="1200" dirty="0">
              <a:solidFill>
                <a:schemeClr val="bg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355629" y="5261206"/>
            <a:ext cx="386008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 smtClean="0">
                <a:solidFill>
                  <a:schemeClr val="bg1"/>
                </a:solidFill>
              </a:rPr>
              <a:t>Promotes transparency and accountability</a:t>
            </a:r>
            <a:endParaRPr lang="en-US" sz="2200" b="1" kern="1200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016342" y="1126296"/>
            <a:ext cx="377372" cy="10218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11016342" y="2419588"/>
            <a:ext cx="377372" cy="10218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11016342" y="3800301"/>
            <a:ext cx="377372" cy="10218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11020802" y="5140446"/>
            <a:ext cx="377372" cy="102181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676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71" y="1335313"/>
            <a:ext cx="10682516" cy="4818743"/>
          </a:xfrm>
          <a:prstGeom prst="rect">
            <a:avLst/>
          </a:prstGeom>
        </p:spPr>
      </p:pic>
      <p:sp>
        <p:nvSpPr>
          <p:cNvPr id="17" name="Title 5">
            <a:extLst>
              <a:ext uri="{FF2B5EF4-FFF2-40B4-BE49-F238E27FC236}">
                <a16:creationId xmlns="" xmlns:a16="http://schemas.microsoft.com/office/drawing/2014/main" id="{CD62AA9C-377C-7019-F4C6-C655F7F1C2E0}"/>
              </a:ext>
            </a:extLst>
          </p:cNvPr>
          <p:cNvSpPr txBox="1">
            <a:spLocks/>
          </p:cNvSpPr>
          <p:nvPr/>
        </p:nvSpPr>
        <p:spPr>
          <a:xfrm>
            <a:off x="1554220" y="2872663"/>
            <a:ext cx="9141618" cy="138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solidFill>
                  <a:schemeClr val="bg1"/>
                </a:solidFill>
                <a:latin typeface="+mn-lt"/>
              </a:rPr>
              <a:t>Chartered Accountants, Other Professionals and the Analytics Advantage</a:t>
            </a:r>
            <a:endParaRPr lang="en-US" sz="4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942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124097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31" name="Rectangle 30" descr="Gauge"/>
          <p:cNvSpPr/>
          <p:nvPr/>
        </p:nvSpPr>
        <p:spPr>
          <a:xfrm>
            <a:off x="6367546" y="1514699"/>
            <a:ext cx="729806" cy="729806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9152705" y="124097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3737428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9152705" y="3737429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39" name="Rectangle 38" descr="Money"/>
          <p:cNvSpPr/>
          <p:nvPr/>
        </p:nvSpPr>
        <p:spPr>
          <a:xfrm>
            <a:off x="9473602" y="1561868"/>
            <a:ext cx="729806" cy="729806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0" name="Rectangle 39" descr="Meeting"/>
          <p:cNvSpPr/>
          <p:nvPr/>
        </p:nvSpPr>
        <p:spPr>
          <a:xfrm>
            <a:off x="6367546" y="4058325"/>
            <a:ext cx="729806" cy="729806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" name="Rectangle 40" descr="Scales of Justice"/>
          <p:cNvSpPr/>
          <p:nvPr/>
        </p:nvSpPr>
        <p:spPr>
          <a:xfrm>
            <a:off x="9464920" y="4058325"/>
            <a:ext cx="729806" cy="729806"/>
          </a:xfrm>
          <a:prstGeom prst="rect">
            <a:avLst/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11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" name="Rectangle 53"/>
          <p:cNvSpPr/>
          <p:nvPr/>
        </p:nvSpPr>
        <p:spPr>
          <a:xfrm>
            <a:off x="4986380" y="2677890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Performance Measurement</a:t>
            </a:r>
          </a:p>
          <a:p>
            <a:pPr lvl="0" algn="ctr" defTabSz="977900">
              <a:spcBef>
                <a:spcPct val="0"/>
              </a:spcBef>
            </a:pPr>
            <a:r>
              <a:rPr lang="en-US" sz="2200" b="1" dirty="0">
                <a:solidFill>
                  <a:schemeClr val="tx1"/>
                </a:solidFill>
              </a:rPr>
              <a:t>t</a:t>
            </a:r>
            <a:r>
              <a:rPr lang="en-US" sz="2200" b="1" dirty="0" smtClean="0">
                <a:solidFill>
                  <a:schemeClr val="tx1"/>
                </a:solidFill>
              </a:rPr>
              <a:t>hrough KPIs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215753" y="2677890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Budgeting and Forecasting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986380" y="5202758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Strategic Advisory and Decision Support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8215753" y="5202758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Financial Integrity Monitoring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1052904" y="2670019"/>
            <a:ext cx="3504581" cy="14282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Chartered Accountants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269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1939109" y="324333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5466078" y="3214920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8833385" y="321492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5" name="Rectangle 54"/>
          <p:cNvSpPr/>
          <p:nvPr/>
        </p:nvSpPr>
        <p:spPr>
          <a:xfrm>
            <a:off x="986027" y="4771438"/>
            <a:ext cx="3245503" cy="96580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Enables Continuous Auditing and Real-Time Monitoring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405808" y="4680250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Detects Control Gaps and Anomalies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896433" y="4680250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Improves Compliance and Risk Management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2680919" y="1175717"/>
            <a:ext cx="6838099" cy="14282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Internal Auditors and Continuous Assurance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7" name="Rectangle 16" descr="Stopwatch"/>
          <p:cNvSpPr/>
          <p:nvPr/>
        </p:nvSpPr>
        <p:spPr>
          <a:xfrm>
            <a:off x="2241002" y="3481667"/>
            <a:ext cx="767812" cy="767812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Rectangle 17" descr="Magnifying glass"/>
          <p:cNvSpPr/>
          <p:nvPr/>
        </p:nvSpPr>
        <p:spPr>
          <a:xfrm>
            <a:off x="5767971" y="3481667"/>
            <a:ext cx="767812" cy="767812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Rectangle 18" descr="Downward trend"/>
          <p:cNvSpPr/>
          <p:nvPr/>
        </p:nvSpPr>
        <p:spPr>
          <a:xfrm>
            <a:off x="9135278" y="3481668"/>
            <a:ext cx="767812" cy="767812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070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1939109" y="324333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5466078" y="3214920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8833385" y="321492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5" name="Rectangle 54"/>
          <p:cNvSpPr/>
          <p:nvPr/>
        </p:nvSpPr>
        <p:spPr>
          <a:xfrm>
            <a:off x="986027" y="4771439"/>
            <a:ext cx="3245503" cy="69036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Analyzes full datasets (not samples)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405808" y="4680250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Automates testing and fraud detection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896433" y="4680249"/>
            <a:ext cx="3245503" cy="113997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Strengthens audit evidence with data visualization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2680919" y="1175717"/>
            <a:ext cx="6838099" cy="14282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External Auditors and Audit Transformation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8" name="Rectangle 17" descr="Magnifying glass"/>
          <p:cNvSpPr/>
          <p:nvPr/>
        </p:nvSpPr>
        <p:spPr>
          <a:xfrm>
            <a:off x="9135112" y="3481667"/>
            <a:ext cx="767812" cy="767812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Rectangle 12" descr="Statistics"/>
          <p:cNvSpPr/>
          <p:nvPr/>
        </p:nvSpPr>
        <p:spPr>
          <a:xfrm>
            <a:off x="2259148" y="3517959"/>
            <a:ext cx="731520" cy="731520"/>
          </a:xfrm>
          <a:prstGeom prst="rect">
            <a:avLst/>
          </a:prstGeom>
          <a:blipFill>
            <a:blip r:embed="rId6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Rectangle 13" descr="Robber"/>
          <p:cNvSpPr/>
          <p:nvPr/>
        </p:nvSpPr>
        <p:spPr>
          <a:xfrm>
            <a:off x="5782826" y="3517959"/>
            <a:ext cx="731520" cy="731520"/>
          </a:xfrm>
          <a:prstGeom prst="rect">
            <a:avLst/>
          </a:prstGeom>
          <a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530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124097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2959500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4651997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7" name="Rectangle 56"/>
          <p:cNvSpPr/>
          <p:nvPr/>
        </p:nvSpPr>
        <p:spPr>
          <a:xfrm>
            <a:off x="7591639" y="1535995"/>
            <a:ext cx="4193961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Assess IT system reliability, data integrity and cybersecurity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1052904" y="2090057"/>
            <a:ext cx="3504581" cy="25619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IT Auditors and Technology Assurance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" name="Rectangle 15" descr="Programmer"/>
          <p:cNvSpPr/>
          <p:nvPr/>
        </p:nvSpPr>
        <p:spPr>
          <a:xfrm>
            <a:off x="6366689" y="1443140"/>
            <a:ext cx="731520" cy="731520"/>
          </a:xfrm>
          <a:prstGeom prst="rect">
            <a:avLst/>
          </a:prstGeom>
          <a:blipFill>
            <a:blip r:embed="rId4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Rectangle 16" descr="Gears"/>
          <p:cNvSpPr/>
          <p:nvPr/>
        </p:nvSpPr>
        <p:spPr>
          <a:xfrm>
            <a:off x="6366689" y="3279540"/>
            <a:ext cx="731520" cy="731520"/>
          </a:xfrm>
          <a:prstGeom prst="rect">
            <a:avLst/>
          </a:prstGeom>
          <a:blipFill>
            <a:blip r:embed="rId6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2340759"/>
              <a:satOff val="-2919"/>
              <a:lumOff val="686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Rectangle 17" descr="Processor"/>
          <p:cNvSpPr/>
          <p:nvPr/>
        </p:nvSpPr>
        <p:spPr>
          <a:xfrm>
            <a:off x="6366689" y="4972037"/>
            <a:ext cx="731520" cy="731520"/>
          </a:xfrm>
          <a:prstGeom prst="rect">
            <a:avLst/>
          </a:prstGeom>
          <a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4681519"/>
              <a:satOff val="-5839"/>
              <a:lumOff val="1373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7591639" y="3254524"/>
            <a:ext cx="4193961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Evaluate automated controls and ERP systems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91638" y="4947021"/>
            <a:ext cx="4193961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Use tools like ACL, IDEA, Python for anomaly detection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482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124097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9152705" y="124097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3737428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9152705" y="3737429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4" name="Rectangle 53"/>
          <p:cNvSpPr/>
          <p:nvPr/>
        </p:nvSpPr>
        <p:spPr>
          <a:xfrm>
            <a:off x="4986380" y="2677890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Credit Risk </a:t>
            </a:r>
          </a:p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Modeling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215753" y="2677890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Customer Analytics and Personalization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986380" y="5202758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Fraud Detection and AML Monitoring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8215753" y="5202758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Regulatory Reporting Automation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1052904" y="2090057"/>
            <a:ext cx="3504581" cy="311270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Bankers and Data-Driven Financial Services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7" name="Rectangle 16" descr="Credit card"/>
          <p:cNvSpPr/>
          <p:nvPr/>
        </p:nvSpPr>
        <p:spPr>
          <a:xfrm>
            <a:off x="6366689" y="1562156"/>
            <a:ext cx="731520" cy="731520"/>
          </a:xfrm>
          <a:prstGeom prst="rect">
            <a:avLst/>
          </a:prstGeom>
          <a:blipFill>
            <a:blip r:embed="rId4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Rectangle 17" descr="Head with Gears"/>
          <p:cNvSpPr/>
          <p:nvPr/>
        </p:nvSpPr>
        <p:spPr>
          <a:xfrm>
            <a:off x="9472744" y="1524734"/>
            <a:ext cx="731520" cy="731520"/>
          </a:xfrm>
          <a:prstGeom prst="rect">
            <a:avLst/>
          </a:prstGeom>
          <a:blipFill>
            <a:blip r:embed="rId6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Rectangle 18" descr="Robber"/>
          <p:cNvSpPr/>
          <p:nvPr/>
        </p:nvSpPr>
        <p:spPr>
          <a:xfrm>
            <a:off x="6366689" y="4036992"/>
            <a:ext cx="731520" cy="731520"/>
          </a:xfrm>
          <a:prstGeom prst="rect">
            <a:avLst/>
          </a:prstGeom>
          <a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Rectangle 19" descr="Gears"/>
          <p:cNvSpPr/>
          <p:nvPr/>
        </p:nvSpPr>
        <p:spPr>
          <a:xfrm>
            <a:off x="9472744" y="4038025"/>
            <a:ext cx="731520" cy="731520"/>
          </a:xfrm>
          <a:prstGeom prst="rect">
            <a:avLst/>
          </a:prstGeom>
          <a:blipFill>
            <a:blip r:embed="rId10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11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831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1939109" y="324333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5466078" y="3214920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8833385" y="321492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5" name="Rectangle 54"/>
          <p:cNvSpPr/>
          <p:nvPr/>
        </p:nvSpPr>
        <p:spPr>
          <a:xfrm>
            <a:off x="986027" y="4680250"/>
            <a:ext cx="3245503" cy="78155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AI-driven Credit Scoring and Fraud Detection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405808" y="4680250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Personalized Financial Solutions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896433" y="4680250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err="1" smtClean="0">
                <a:solidFill>
                  <a:schemeClr val="tx1"/>
                </a:solidFill>
              </a:rPr>
              <a:t>RegTech</a:t>
            </a:r>
            <a:r>
              <a:rPr lang="en-US" sz="2200" b="1" kern="1200" dirty="0" smtClean="0">
                <a:solidFill>
                  <a:schemeClr val="tx1"/>
                </a:solidFill>
              </a:rPr>
              <a:t> and Open Banking Innovation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2680919" y="1175717"/>
            <a:ext cx="6838099" cy="14282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Fintech Professionals and Digital Disruption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4" name="Rectangle 13" descr="Credit card"/>
          <p:cNvSpPr/>
          <p:nvPr/>
        </p:nvSpPr>
        <p:spPr>
          <a:xfrm>
            <a:off x="2259148" y="3563371"/>
            <a:ext cx="731520" cy="731520"/>
          </a:xfrm>
          <a:prstGeom prst="rect">
            <a:avLst/>
          </a:prstGeom>
          <a:blipFill>
            <a:blip r:embed="rId4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Rectangle 14" descr="Money"/>
          <p:cNvSpPr/>
          <p:nvPr/>
        </p:nvSpPr>
        <p:spPr>
          <a:xfrm>
            <a:off x="5786117" y="3536105"/>
            <a:ext cx="731520" cy="731520"/>
          </a:xfrm>
          <a:prstGeom prst="rect">
            <a:avLst/>
          </a:prstGeom>
          <a:blipFill>
            <a:blip r:embed="rId6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Rectangle 15" descr="Bank"/>
          <p:cNvSpPr/>
          <p:nvPr/>
        </p:nvSpPr>
        <p:spPr>
          <a:xfrm>
            <a:off x="9153258" y="3503637"/>
            <a:ext cx="731520" cy="731520"/>
          </a:xfrm>
          <a:prstGeom prst="rect">
            <a:avLst/>
          </a:prstGeom>
          <a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687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1939109" y="324333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5466078" y="3214920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8833385" y="321492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5" name="Rectangle 54"/>
          <p:cNvSpPr/>
          <p:nvPr/>
        </p:nvSpPr>
        <p:spPr>
          <a:xfrm>
            <a:off x="986027" y="4771439"/>
            <a:ext cx="3245503" cy="69036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Data Mining and Risk-Based Audits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405808" y="4680250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E-Invoicing and Digital Taxation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896433" y="4680250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Forecasting Revenue using Analytics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2680919" y="1175717"/>
            <a:ext cx="6838099" cy="14282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Tax Practitioners and Intelligent Compliance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" name="Rectangle 15" descr="Mining Tools"/>
          <p:cNvSpPr/>
          <p:nvPr/>
        </p:nvSpPr>
        <p:spPr>
          <a:xfrm>
            <a:off x="2259148" y="3563371"/>
            <a:ext cx="731520" cy="731520"/>
          </a:xfrm>
          <a:prstGeom prst="rect">
            <a:avLst/>
          </a:prstGeom>
          <a:blipFill>
            <a:blip r:embed="rId4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Rectangle 16" descr="Bank Check"/>
          <p:cNvSpPr/>
          <p:nvPr/>
        </p:nvSpPr>
        <p:spPr>
          <a:xfrm>
            <a:off x="5786117" y="3483546"/>
            <a:ext cx="731520" cy="914400"/>
          </a:xfrm>
          <a:prstGeom prst="rect">
            <a:avLst/>
          </a:prstGeom>
          <a:blipFill>
            <a:blip r:embed="rId6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Rectangle 18" descr="Statistics"/>
          <p:cNvSpPr/>
          <p:nvPr/>
        </p:nvSpPr>
        <p:spPr>
          <a:xfrm>
            <a:off x="9153258" y="3536106"/>
            <a:ext cx="731520" cy="731520"/>
          </a:xfrm>
          <a:prstGeom prst="rect">
            <a:avLst/>
          </a:prstGeom>
          <a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58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124097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2959500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6046650" y="4651997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7" name="Rectangle 56"/>
          <p:cNvSpPr/>
          <p:nvPr/>
        </p:nvSpPr>
        <p:spPr>
          <a:xfrm>
            <a:off x="7591639" y="1535995"/>
            <a:ext cx="4193961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Manage Databases, Cloud and Automation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1052904" y="2090057"/>
            <a:ext cx="3504581" cy="25619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For IT Professionals and Data Infrastructure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591639" y="3254524"/>
            <a:ext cx="4193961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Build AI Models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591638" y="4947021"/>
            <a:ext cx="4193961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Ensure Data Governance and Security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15" name="Rectangle 14" descr="Database"/>
          <p:cNvSpPr/>
          <p:nvPr/>
        </p:nvSpPr>
        <p:spPr>
          <a:xfrm>
            <a:off x="6366689" y="1535995"/>
            <a:ext cx="731520" cy="731520"/>
          </a:xfrm>
          <a:prstGeom prst="rect">
            <a:avLst/>
          </a:prstGeom>
          <a:blipFill>
            <a:blip r:embed="rId4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Rectangle 18" descr="Head with Gears"/>
          <p:cNvSpPr/>
          <p:nvPr/>
        </p:nvSpPr>
        <p:spPr>
          <a:xfrm>
            <a:off x="6366689" y="3304146"/>
            <a:ext cx="731520" cy="731520"/>
          </a:xfrm>
          <a:prstGeom prst="rect">
            <a:avLst/>
          </a:prstGeom>
          <a:blipFill>
            <a:blip r:embed="rId6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Rectangle 21" descr="Lock"/>
          <p:cNvSpPr/>
          <p:nvPr/>
        </p:nvSpPr>
        <p:spPr>
          <a:xfrm>
            <a:off x="6366689" y="4972037"/>
            <a:ext cx="731520" cy="731520"/>
          </a:xfrm>
          <a:prstGeom prst="rect">
            <a:avLst/>
          </a:prstGeom>
          <a:blipFill>
            <a:blip r:embed="rId8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TextBox 22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039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9380" y="1526289"/>
            <a:ext cx="5225145" cy="4407755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1125474" y="2017487"/>
            <a:ext cx="3504581" cy="25619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b="1" dirty="0" smtClean="0">
                <a:solidFill>
                  <a:schemeClr val="bg1"/>
                </a:solidFill>
                <a:latin typeface="+mn-lt"/>
              </a:rPr>
              <a:t>Core Skills and Tools for Professionals</a:t>
            </a:r>
            <a:endParaRPr lang="en-GB" sz="4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373370" y="1235935"/>
            <a:ext cx="313348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Visualization: </a:t>
            </a:r>
          </a:p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Power BI, Tableau, Excel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373369" y="2245987"/>
            <a:ext cx="3307659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Programming: </a:t>
            </a:r>
          </a:p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SQL, Python, </a:t>
            </a:r>
            <a:r>
              <a:rPr lang="en-US" sz="2200" b="1" dirty="0" smtClean="0">
                <a:solidFill>
                  <a:schemeClr val="tx1"/>
                </a:solidFill>
              </a:rPr>
              <a:t>R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373370" y="3256039"/>
            <a:ext cx="3656002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Predictive Modeling: Regression, Clustering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373369" y="4266091"/>
            <a:ext cx="3307660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Automation Tools: ChatGPT, Azure AI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373369" y="5276143"/>
            <a:ext cx="3467317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Data Governance and Ethics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404199" y="1235935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01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404199" y="2245987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02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404199" y="3256039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03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404199" y="4266091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04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404199" y="5276143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05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2462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0" y="1132113"/>
            <a:ext cx="12192000" cy="1676399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1489551" y="1607485"/>
            <a:ext cx="9212897" cy="7256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chemeClr val="bg1"/>
                </a:solidFill>
                <a:latin typeface="+mn-lt"/>
              </a:rPr>
              <a:t>Learning Pathways and Certifications</a:t>
            </a:r>
            <a:endParaRPr lang="en-GB" sz="4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49027" y="4441180"/>
            <a:ext cx="313348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ACCA Certificate in Data Analytics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31186" y="3660248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01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646970" y="4441180"/>
            <a:ext cx="313348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CISA, CISM, </a:t>
            </a:r>
          </a:p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CRISC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29129" y="3660248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02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8144913" y="4441180"/>
            <a:ext cx="313348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Google, IBM, Microsoft Certifications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9227072" y="3660248"/>
            <a:ext cx="969170" cy="61111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defTabSz="977900">
              <a:spcBef>
                <a:spcPct val="0"/>
              </a:spcBef>
            </a:pPr>
            <a:r>
              <a:rPr lang="en-US" sz="4800" b="1" kern="1200" dirty="0" smtClean="0">
                <a:solidFill>
                  <a:schemeClr val="tx1"/>
                </a:solidFill>
              </a:rPr>
              <a:t>03</a:t>
            </a:r>
            <a:endParaRPr lang="en-US" sz="4800" b="1" kern="1200" dirty="0">
              <a:solidFill>
                <a:schemeClr val="tx1"/>
              </a:solidFill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951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1939109" y="324333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5466078" y="3214920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3"/>
          <a:srcRect b="51439"/>
          <a:stretch/>
        </p:blipFill>
        <p:spPr>
          <a:xfrm rot="10800000">
            <a:off x="8833385" y="3214921"/>
            <a:ext cx="1371600" cy="1371600"/>
          </a:xfrm>
          <a:custGeom>
            <a:avLst/>
            <a:gdLst>
              <a:gd name="connsiteX0" fmla="*/ 1143000 w 2286000"/>
              <a:gd name="connsiteY0" fmla="*/ 2286000 h 2286000"/>
              <a:gd name="connsiteX1" fmla="*/ 0 w 2286000"/>
              <a:gd name="connsiteY1" fmla="*/ 1143000 h 2286000"/>
              <a:gd name="connsiteX2" fmla="*/ 1143000 w 2286000"/>
              <a:gd name="connsiteY2" fmla="*/ 0 h 2286000"/>
              <a:gd name="connsiteX3" fmla="*/ 2286000 w 2286000"/>
              <a:gd name="connsiteY3" fmla="*/ 1143000 h 2286000"/>
              <a:gd name="connsiteX4" fmla="*/ 1143000 w 2286000"/>
              <a:gd name="connsiteY4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286000">
                <a:moveTo>
                  <a:pt x="1143000" y="2286000"/>
                </a:moveTo>
                <a:cubicBezTo>
                  <a:pt x="511739" y="2286000"/>
                  <a:pt x="0" y="1774261"/>
                  <a:pt x="0" y="1143000"/>
                </a:cubicBezTo>
                <a:cubicBezTo>
                  <a:pt x="0" y="511739"/>
                  <a:pt x="511739" y="0"/>
                  <a:pt x="1143000" y="0"/>
                </a:cubicBezTo>
                <a:cubicBezTo>
                  <a:pt x="1774261" y="0"/>
                  <a:pt x="2286000" y="511739"/>
                  <a:pt x="2286000" y="1143000"/>
                </a:cubicBezTo>
                <a:cubicBezTo>
                  <a:pt x="2286000" y="1774261"/>
                  <a:pt x="1774261" y="2286000"/>
                  <a:pt x="1143000" y="2286000"/>
                </a:cubicBezTo>
                <a:close/>
              </a:path>
            </a:pathLst>
          </a:custGeom>
        </p:spPr>
      </p:pic>
      <p:sp>
        <p:nvSpPr>
          <p:cNvPr id="55" name="Rectangle 54"/>
          <p:cNvSpPr/>
          <p:nvPr/>
        </p:nvSpPr>
        <p:spPr>
          <a:xfrm>
            <a:off x="986027" y="4771439"/>
            <a:ext cx="3245503" cy="69036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AI, Blockchain, Big Data, Cloud Redefining Work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405808" y="4680250"/>
            <a:ext cx="3492138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AI-Powered Audits, Predictive Risk Intelligence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896433" y="4680250"/>
            <a:ext cx="3245503" cy="78155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2750" tIns="122750" rIns="122750" bIns="122750" numCol="1" spcCol="1270" anchor="ctr" anchorCtr="0">
            <a:noAutofit/>
          </a:bodyPr>
          <a:lstStyle/>
          <a:p>
            <a:pPr lvl="0" algn="ctr" defTabSz="977900">
              <a:spcBef>
                <a:spcPct val="0"/>
              </a:spcBef>
            </a:pPr>
            <a:r>
              <a:rPr lang="en-US" sz="2200" b="1" kern="1200" dirty="0" smtClean="0">
                <a:solidFill>
                  <a:schemeClr val="tx1"/>
                </a:solidFill>
              </a:rPr>
              <a:t>Analytics for ESG and Sustainability Reporting</a:t>
            </a:r>
            <a:endParaRPr lang="en-US" sz="2200" b="1" kern="1200" dirty="0">
              <a:solidFill>
                <a:schemeClr val="tx1"/>
              </a:solidFill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2680919" y="1175717"/>
            <a:ext cx="6838099" cy="14282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Future of Work and </a:t>
            </a:r>
          </a:p>
          <a:p>
            <a:r>
              <a:rPr lang="en-US" sz="4400" b="1" dirty="0" smtClean="0">
                <a:solidFill>
                  <a:srgbClr val="C00000"/>
                </a:solidFill>
                <a:latin typeface="+mn-lt"/>
              </a:rPr>
              <a:t>Data-Driven Transformation</a:t>
            </a:r>
            <a:endParaRPr lang="en-GB" sz="4400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t="92717"/>
          <a:stretch/>
        </p:blipFill>
        <p:spPr>
          <a:xfrm>
            <a:off x="0" y="6485305"/>
            <a:ext cx="12192000" cy="3726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  <p:sp>
        <p:nvSpPr>
          <p:cNvPr id="18" name="Rectangle 17" descr="Robot"/>
          <p:cNvSpPr/>
          <p:nvPr/>
        </p:nvSpPr>
        <p:spPr>
          <a:xfrm>
            <a:off x="2243018" y="3501762"/>
            <a:ext cx="731520" cy="731520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Rectangle 21" descr="Head with Gears"/>
          <p:cNvSpPr/>
          <p:nvPr/>
        </p:nvSpPr>
        <p:spPr>
          <a:xfrm>
            <a:off x="5786117" y="3505927"/>
            <a:ext cx="731520" cy="731520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Rectangle 22" descr="Bar chart"/>
          <p:cNvSpPr/>
          <p:nvPr/>
        </p:nvSpPr>
        <p:spPr>
          <a:xfrm>
            <a:off x="9153258" y="3534959"/>
            <a:ext cx="731520" cy="731520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lc="http://schemas.openxmlformats.org/drawingml/2006/lockedCanvas" xmlns:asvg="http://schemas.microsoft.com/office/drawing/2016/SVG/main" xmlns:dgm="http://schemas.openxmlformats.org/drawingml/2006/diagram" xmlns="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231375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236" y="218192"/>
            <a:ext cx="2523580" cy="6366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1013496" y="2392352"/>
            <a:ext cx="5479145" cy="3452151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5842619" y="1023049"/>
            <a:ext cx="3315895" cy="56021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 smtClean="0">
                <a:solidFill>
                  <a:srgbClr val="C00000"/>
                </a:solidFill>
                <a:latin typeface="+mn-lt"/>
              </a:rPr>
              <a:t>Conclusion</a:t>
            </a:r>
            <a:endParaRPr lang="en-GB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842619" y="1802497"/>
            <a:ext cx="5498745" cy="23921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Data Analytics unites all </a:t>
            </a:r>
            <a:r>
              <a:rPr lang="en-US" dirty="0" smtClean="0"/>
              <a:t>professions: Accountants</a:t>
            </a:r>
            <a:r>
              <a:rPr lang="en-US" dirty="0"/>
              <a:t>, Auditors, Bankers, </a:t>
            </a:r>
            <a:r>
              <a:rPr lang="en-US" dirty="0" err="1"/>
              <a:t>FinTechs</a:t>
            </a:r>
            <a:r>
              <a:rPr lang="en-US" dirty="0"/>
              <a:t>, and Tax Practitioners</a:t>
            </a:r>
            <a:r>
              <a:rPr lang="en-US" dirty="0" smtClean="0"/>
              <a:t>.</a:t>
            </a:r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dirty="0"/>
              <a:t>Those who master analytics will define the future of business and governance.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5504" y="341606"/>
            <a:ext cx="3682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GB" sz="1400" b="1" dirty="0"/>
              <a:t>Understanding </a:t>
            </a:r>
            <a:r>
              <a:rPr lang="en-GB" sz="1400" b="1" dirty="0">
                <a:solidFill>
                  <a:srgbClr val="951F1B"/>
                </a:solidFill>
              </a:rPr>
              <a:t>Data Analytics </a:t>
            </a:r>
            <a:r>
              <a:rPr lang="en-GB" sz="1400" b="1" dirty="0" smtClean="0">
                <a:solidFill>
                  <a:srgbClr val="951F1B"/>
                </a:solidFill>
              </a:rPr>
              <a:t>for Professionals</a:t>
            </a:r>
            <a:endParaRPr lang="en-US" altLang="en-US" sz="1400" dirty="0" smtClean="0">
              <a:solidFill>
                <a:srgbClr val="951F1B"/>
              </a:solidFill>
            </a:endParaRPr>
          </a:p>
        </p:txBody>
      </p:sp>
      <p:pic>
        <p:nvPicPr>
          <p:cNvPr id="13" name="Picture 12" descr="Desk with productivity items">
            <a:extLst>
              <a:ext uri="{FF2B5EF4-FFF2-40B4-BE49-F238E27FC236}">
                <a16:creationId xmlns="" xmlns:a16="http://schemas.microsoft.com/office/drawing/2014/main" id="{4A31CDA0-AA52-6119-4891-01E45B7EB9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27932" r="12682" b="-2"/>
          <a:stretch>
            <a:fillRect/>
          </a:stretch>
        </p:blipFill>
        <p:spPr>
          <a:xfrm>
            <a:off x="858221" y="1023049"/>
            <a:ext cx="4586973" cy="515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953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114" y="582820"/>
            <a:ext cx="11567886" cy="56873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526" y="1513615"/>
            <a:ext cx="2342524" cy="32981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412526" y="2202488"/>
            <a:ext cx="519147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</a:rPr>
              <a:t>Visit us: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14B, Amara </a:t>
            </a:r>
            <a:r>
              <a:rPr lang="en-US" sz="2000" dirty="0" err="1" smtClean="0">
                <a:solidFill>
                  <a:schemeClr val="bg1"/>
                </a:solidFill>
              </a:rPr>
              <a:t>Olu</a:t>
            </a:r>
            <a:r>
              <a:rPr lang="en-US" sz="2000" dirty="0" smtClean="0">
                <a:solidFill>
                  <a:schemeClr val="bg1"/>
                </a:solidFill>
              </a:rPr>
              <a:t> Street, Off Zenith Bank Branch,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Lateef </a:t>
            </a:r>
            <a:r>
              <a:rPr lang="en-US" sz="2000" dirty="0" err="1" smtClean="0">
                <a:solidFill>
                  <a:schemeClr val="bg1"/>
                </a:solidFill>
              </a:rPr>
              <a:t>Jakande</a:t>
            </a:r>
            <a:r>
              <a:rPr lang="en-US" sz="2000" dirty="0" smtClean="0">
                <a:solidFill>
                  <a:schemeClr val="bg1"/>
                </a:solidFill>
              </a:rPr>
              <a:t> Road, </a:t>
            </a:r>
            <a:r>
              <a:rPr lang="en-US" sz="2000" dirty="0" err="1" smtClean="0">
                <a:solidFill>
                  <a:schemeClr val="bg1"/>
                </a:solidFill>
              </a:rPr>
              <a:t>Agidingbi</a:t>
            </a:r>
            <a:r>
              <a:rPr lang="en-US" sz="2000" dirty="0" smtClean="0">
                <a:solidFill>
                  <a:schemeClr val="bg1"/>
                </a:solidFill>
              </a:rPr>
              <a:t>-Ikeja. </a:t>
            </a:r>
          </a:p>
          <a:p>
            <a:r>
              <a:rPr lang="en-US" sz="2000" dirty="0" smtClean="0">
                <a:solidFill>
                  <a:schemeClr val="bg1"/>
                </a:solidFill>
              </a:rPr>
              <a:t>Ikeja, Lagos.</a:t>
            </a:r>
          </a:p>
          <a:p>
            <a:endParaRPr lang="en-US" sz="2000" dirty="0" smtClean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chemeClr val="bg1"/>
                </a:solidFill>
              </a:rPr>
              <a:t>Follow </a:t>
            </a:r>
            <a:r>
              <a:rPr lang="en-US" sz="2000" b="1" dirty="0" smtClean="0">
                <a:solidFill>
                  <a:schemeClr val="bg1"/>
                </a:solidFill>
              </a:rPr>
              <a:t>us:</a:t>
            </a:r>
            <a:r>
              <a:rPr lang="en-US" sz="2000" dirty="0">
                <a:solidFill>
                  <a:schemeClr val="bg1"/>
                </a:solidFill>
              </a:rPr>
              <a:t/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 smtClean="0">
                <a:solidFill>
                  <a:schemeClr val="bg1"/>
                </a:solidFill>
              </a:rPr>
              <a:t>Facebook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and LinkedIn: @</a:t>
            </a:r>
            <a:r>
              <a:rPr lang="en-US" sz="2000" dirty="0" err="1" smtClean="0">
                <a:solidFill>
                  <a:schemeClr val="bg1"/>
                </a:solidFill>
              </a:rPr>
              <a:t>ajsilicon</a:t>
            </a:r>
            <a:endParaRPr lang="en-US" sz="2000" dirty="0">
              <a:solidFill>
                <a:schemeClr val="bg1"/>
              </a:solidFill>
            </a:endParaRPr>
          </a:p>
          <a:p>
            <a:endParaRPr lang="en-US" sz="2000" dirty="0">
              <a:solidFill>
                <a:schemeClr val="bg1"/>
              </a:solidFill>
              <a:latin typeface="Segoe UI" panose="020B0502040204020203" pitchFamily="34" charset="0"/>
            </a:endParaRPr>
          </a:p>
          <a:p>
            <a:r>
              <a:rPr lang="en-US" sz="2000" b="1" dirty="0" smtClean="0">
                <a:solidFill>
                  <a:schemeClr val="bg1"/>
                </a:solidFill>
              </a:rPr>
              <a:t>Call us:</a:t>
            </a:r>
          </a:p>
          <a:p>
            <a:r>
              <a:rPr lang="en-US" sz="2000" smtClean="0">
                <a:solidFill>
                  <a:schemeClr val="bg1"/>
                </a:solidFill>
              </a:rPr>
              <a:t>09071713185, 09034032695.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471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571</Words>
  <Application>Microsoft Office PowerPoint</Application>
  <PresentationFormat>Widescreen</PresentationFormat>
  <Paragraphs>113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24</cp:revision>
  <dcterms:created xsi:type="dcterms:W3CDTF">2025-10-15T07:30:06Z</dcterms:created>
  <dcterms:modified xsi:type="dcterms:W3CDTF">2025-11-12T19:01:59Z</dcterms:modified>
</cp:coreProperties>
</file>