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9" r:id="rId11"/>
    <p:sldId id="277" r:id="rId12"/>
    <p:sldId id="271" r:id="rId13"/>
    <p:sldId id="272" r:id="rId14"/>
    <p:sldId id="273" r:id="rId15"/>
    <p:sldId id="275" r:id="rId16"/>
    <p:sldId id="27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19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414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96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191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366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92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784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015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139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143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421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CAA75-946E-4883-A136-EE940C037530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684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AA75-946E-4883-A136-EE940C037530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2BF1D6-894A-47CD-98F6-C78F75F0C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049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"/>
            <a:ext cx="11156391" cy="563431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" y="-13446"/>
            <a:ext cx="11156390" cy="5634318"/>
          </a:xfrm>
          <a:prstGeom prst="rect">
            <a:avLst/>
          </a:prstGeom>
          <a:solidFill>
            <a:srgbClr val="FF0000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12693" y="510988"/>
            <a:ext cx="684455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CISA Certification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4182035" y="5391333"/>
            <a:ext cx="6548720" cy="56442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806822" y="2159244"/>
            <a:ext cx="2823882" cy="537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712695" y="2414738"/>
            <a:ext cx="62663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Your Pathway to Global IT Audit Excellence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3586" y="415562"/>
            <a:ext cx="2563719" cy="64675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12693" y="4073429"/>
            <a:ext cx="364415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Yomi Abiona</a:t>
            </a:r>
          </a:p>
          <a:p>
            <a:r>
              <a:rPr lang="en-US" sz="2000" b="1" dirty="0">
                <a:solidFill>
                  <a:schemeClr val="bg1"/>
                </a:solidFill>
              </a:rPr>
              <a:t>Chief FCA, ACTI, CISA, CERT IN IFRS(ACCA)</a:t>
            </a:r>
          </a:p>
        </p:txBody>
      </p:sp>
      <p:sp>
        <p:nvSpPr>
          <p:cNvPr id="2" name="Rectangle 1"/>
          <p:cNvSpPr/>
          <p:nvPr/>
        </p:nvSpPr>
        <p:spPr>
          <a:xfrm>
            <a:off x="4356847" y="5466693"/>
            <a:ext cx="62170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/>
              <a:t>Why the CISA certification is a powerful next step for accountants</a:t>
            </a:r>
          </a:p>
        </p:txBody>
      </p:sp>
    </p:spTree>
    <p:extLst>
      <p:ext uri="{BB962C8B-B14F-4D97-AF65-F5344CB8AC3E}">
        <p14:creationId xmlns:p14="http://schemas.microsoft.com/office/powerpoint/2010/main" val="3885620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 r="48412"/>
          <a:stretch/>
        </p:blipFill>
        <p:spPr>
          <a:xfrm>
            <a:off x="617478" y="1084296"/>
            <a:ext cx="5110969" cy="495364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600" y="1087260"/>
            <a:ext cx="511884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57942" y="2002804"/>
            <a:ext cx="32644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ISACA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73374" y="2460025"/>
            <a:ext cx="510988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Founded in 1969, USA HQ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Global body for IT audit, governance, cybersecurity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170,000+ members worldwide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Certifications: CISA, CISM, CRISC, CGEIT, CDPSE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Presence in 180+ countries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28315" y="6178474"/>
            <a:ext cx="28281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Your Pathway to Global IT Audit Excellence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Introduction to CISA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6471" t="24653" r="4694" b="24985"/>
          <a:stretch/>
        </p:blipFill>
        <p:spPr>
          <a:xfrm>
            <a:off x="6273374" y="1107680"/>
            <a:ext cx="4069236" cy="1341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371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57943" y="2131581"/>
            <a:ext cx="38426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CISA?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73374" y="1316152"/>
            <a:ext cx="510988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Leading global IT audit certification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Validates skills in assessing and assuring information systems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Required across banking, telecom, fintech, government, consulting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ONE-STAGE EXAM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Backed by ISACA’s global professional community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828315" y="6178474"/>
            <a:ext cx="28281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Your Pathway to Global IT Audit Excellence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Introduction to CISA</a:t>
            </a:r>
          </a:p>
        </p:txBody>
      </p:sp>
    </p:spTree>
    <p:extLst>
      <p:ext uri="{BB962C8B-B14F-4D97-AF65-F5344CB8AC3E}">
        <p14:creationId xmlns:p14="http://schemas.microsoft.com/office/powerpoint/2010/main" val="2221632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57942" y="2123181"/>
            <a:ext cx="40040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Become a CISA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73374" y="1316152"/>
            <a:ext cx="510988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Globally </a:t>
            </a:r>
            <a:r>
              <a:rPr lang="en-US" sz="2800" dirty="0" err="1"/>
              <a:t>recognised</a:t>
            </a:r>
            <a:r>
              <a:rPr lang="en-US" sz="2800" dirty="0"/>
              <a:t> in 180+ countries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High industry demand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Strong earning potential including remote global jobs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Enhances credibility and consulting capability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Ideal for auditors, accountants, and IT professionals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828315" y="6178474"/>
            <a:ext cx="28281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Your Pathway to Global IT Audit Excellence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Introduction to CISA</a:t>
            </a:r>
          </a:p>
        </p:txBody>
      </p:sp>
    </p:spTree>
    <p:extLst>
      <p:ext uri="{BB962C8B-B14F-4D97-AF65-F5344CB8AC3E}">
        <p14:creationId xmlns:p14="http://schemas.microsoft.com/office/powerpoint/2010/main" val="3499066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444762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Current Certification Facts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73374" y="1316152"/>
            <a:ext cx="510988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Over 45 years of global relevance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Ranked among top 5 highest-paying IT certifications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Required for IT audit roles globally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Key qualification for cybersecurity and digital assurance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Increasing adoption in Africa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828315" y="6178474"/>
            <a:ext cx="28281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Your Pathway to Global IT Audit Excellence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Introduction to CISA</a:t>
            </a:r>
          </a:p>
        </p:txBody>
      </p:sp>
    </p:spTree>
    <p:extLst>
      <p:ext uri="{BB962C8B-B14F-4D97-AF65-F5344CB8AC3E}">
        <p14:creationId xmlns:p14="http://schemas.microsoft.com/office/powerpoint/2010/main" val="1519726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39875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CISA Domains &amp; Percentages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74010" y="1317537"/>
            <a:ext cx="2781732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FF0000"/>
                </a:solidFill>
              </a:rPr>
              <a:t>Domain 1: 18%</a:t>
            </a:r>
          </a:p>
          <a:p>
            <a:r>
              <a:rPr lang="en-US" sz="2600" dirty="0"/>
              <a:t>IS Auditing Process</a:t>
            </a:r>
          </a:p>
          <a:p>
            <a:endParaRPr lang="en-US" sz="2600" dirty="0"/>
          </a:p>
          <a:p>
            <a:r>
              <a:rPr lang="en-US" sz="2600" b="1" dirty="0">
                <a:solidFill>
                  <a:srgbClr val="FF0000"/>
                </a:solidFill>
              </a:rPr>
              <a:t>Domain 2: 18%</a:t>
            </a:r>
          </a:p>
          <a:p>
            <a:r>
              <a:rPr lang="en-US" sz="2600" dirty="0"/>
              <a:t>Governance and Management of IT</a:t>
            </a:r>
          </a:p>
          <a:p>
            <a:endParaRPr lang="en-US" sz="2600" dirty="0"/>
          </a:p>
          <a:p>
            <a:r>
              <a:rPr lang="en-US" sz="2600" b="1" dirty="0">
                <a:solidFill>
                  <a:srgbClr val="FF0000"/>
                </a:solidFill>
              </a:rPr>
              <a:t>Domain 3: 12%</a:t>
            </a:r>
          </a:p>
          <a:p>
            <a:r>
              <a:rPr lang="en-US" sz="2600" dirty="0"/>
              <a:t>IS Acquisition, Development and Implementation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410268" y="1222435"/>
            <a:ext cx="254416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FF0000"/>
                </a:solidFill>
              </a:rPr>
              <a:t>Domain 4: 26%</a:t>
            </a:r>
          </a:p>
          <a:p>
            <a:r>
              <a:rPr lang="en-US" sz="2600" dirty="0"/>
              <a:t>Operations and Business Resilience</a:t>
            </a:r>
          </a:p>
          <a:p>
            <a:endParaRPr lang="en-US" sz="2600" dirty="0"/>
          </a:p>
          <a:p>
            <a:r>
              <a:rPr lang="en-US" sz="2600" b="1" dirty="0">
                <a:solidFill>
                  <a:srgbClr val="FF0000"/>
                </a:solidFill>
              </a:rPr>
              <a:t>Domain 5: 26%</a:t>
            </a:r>
          </a:p>
          <a:p>
            <a:r>
              <a:rPr lang="en-US" sz="2600" dirty="0"/>
              <a:t>Protection of Information Assets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828315" y="6178474"/>
            <a:ext cx="28281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Your Pathway to Global IT Audit Excellence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Introduction to CISA</a:t>
            </a:r>
          </a:p>
        </p:txBody>
      </p:sp>
    </p:spTree>
    <p:extLst>
      <p:ext uri="{BB962C8B-B14F-4D97-AF65-F5344CB8AC3E}">
        <p14:creationId xmlns:p14="http://schemas.microsoft.com/office/powerpoint/2010/main" val="2083338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4216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 Structure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73374" y="1531596"/>
            <a:ext cx="510988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One-stage global exam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Computer-Based Test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150 multiple-choice questions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4 hours duration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Passing score: 450/800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Can be taken at test </a:t>
            </a:r>
            <a:r>
              <a:rPr lang="en-US" sz="2800" dirty="0" err="1"/>
              <a:t>centres</a:t>
            </a:r>
            <a:r>
              <a:rPr lang="en-US" sz="2800" dirty="0"/>
              <a:t> OR online from home (remote proctoring)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828315" y="6178474"/>
            <a:ext cx="28281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Your Pathway to Global IT Audit Excellence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Introduction to CISA</a:t>
            </a:r>
          </a:p>
        </p:txBody>
      </p:sp>
    </p:spTree>
    <p:extLst>
      <p:ext uri="{BB962C8B-B14F-4D97-AF65-F5344CB8AC3E}">
        <p14:creationId xmlns:p14="http://schemas.microsoft.com/office/powerpoint/2010/main" val="23054111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39471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 Centres in Nigeria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73374" y="1087260"/>
            <a:ext cx="510988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Lagos</a:t>
            </a:r>
          </a:p>
          <a:p>
            <a:endParaRPr lang="en-US" sz="2800" b="1" dirty="0">
              <a:solidFill>
                <a:srgbClr val="FF0000"/>
              </a:solidFill>
            </a:endParaRPr>
          </a:p>
          <a:p>
            <a:r>
              <a:rPr lang="en-US" sz="2800" b="1" dirty="0">
                <a:solidFill>
                  <a:srgbClr val="FF0000"/>
                </a:solidFill>
              </a:rPr>
              <a:t>Abuja</a:t>
            </a:r>
          </a:p>
          <a:p>
            <a:endParaRPr lang="en-US" sz="2800" dirty="0"/>
          </a:p>
          <a:p>
            <a:r>
              <a:rPr lang="en-US" sz="2800" b="1" dirty="0">
                <a:solidFill>
                  <a:srgbClr val="FF0000"/>
                </a:solidFill>
              </a:rPr>
              <a:t>Port Harcourt</a:t>
            </a:r>
          </a:p>
          <a:p>
            <a:endParaRPr lang="en-US" sz="2800" dirty="0"/>
          </a:p>
          <a:p>
            <a:endParaRPr lang="en-US" sz="2800" dirty="0"/>
          </a:p>
          <a:p>
            <a:r>
              <a:rPr lang="en-US" sz="2800" i="1" dirty="0"/>
              <a:t>Exams can also be taken online from home </a:t>
            </a:r>
            <a:r>
              <a:rPr lang="en-US" sz="2800" i="1" dirty="0">
                <a:cs typeface="Times New Roman"/>
              </a:rPr>
              <a:t>via</a:t>
            </a:r>
            <a:r>
              <a:rPr lang="en-US" sz="2800" i="1" spc="-30" dirty="0">
                <a:cs typeface="Times New Roman"/>
              </a:rPr>
              <a:t> </a:t>
            </a:r>
            <a:r>
              <a:rPr lang="en-US" sz="2800" i="1" dirty="0">
                <a:cs typeface="Times New Roman"/>
              </a:rPr>
              <a:t>online</a:t>
            </a:r>
            <a:r>
              <a:rPr lang="en-US" sz="2800" i="1" spc="-40" dirty="0">
                <a:cs typeface="Times New Roman"/>
              </a:rPr>
              <a:t> </a:t>
            </a:r>
            <a:r>
              <a:rPr lang="en-US" sz="2800" i="1" dirty="0">
                <a:cs typeface="Times New Roman"/>
              </a:rPr>
              <a:t>remote</a:t>
            </a:r>
            <a:r>
              <a:rPr lang="en-US" sz="2800" i="1" spc="-35" dirty="0">
                <a:cs typeface="Times New Roman"/>
              </a:rPr>
              <a:t> </a:t>
            </a:r>
            <a:r>
              <a:rPr lang="en-US" sz="2800" i="1" spc="-10" dirty="0">
                <a:cs typeface="Times New Roman"/>
              </a:rPr>
              <a:t>proctored</a:t>
            </a:r>
            <a:r>
              <a:rPr lang="en-US" sz="2800" i="1" spc="-45" dirty="0">
                <a:cs typeface="Times New Roman"/>
              </a:rPr>
              <a:t> </a:t>
            </a:r>
            <a:r>
              <a:rPr lang="en-US" sz="2800" i="1" dirty="0"/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828315" y="6178474"/>
            <a:ext cx="28281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Your Pathway to Global IT Audit Excellence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Introduction to CISA</a:t>
            </a:r>
          </a:p>
        </p:txBody>
      </p:sp>
    </p:spTree>
    <p:extLst>
      <p:ext uri="{BB962C8B-B14F-4D97-AF65-F5344CB8AC3E}">
        <p14:creationId xmlns:p14="http://schemas.microsoft.com/office/powerpoint/2010/main" val="18695824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40950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Membership &amp; Exam Fees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73374" y="1316152"/>
            <a:ext cx="510988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ISACA Membership: </a:t>
            </a:r>
          </a:p>
          <a:p>
            <a:r>
              <a:rPr lang="en-US" sz="2800" dirty="0"/>
              <a:t>$165</a:t>
            </a:r>
          </a:p>
          <a:p>
            <a:endParaRPr lang="en-US" sz="2800" dirty="0"/>
          </a:p>
          <a:p>
            <a:r>
              <a:rPr lang="en-US" sz="2800" b="1" dirty="0">
                <a:solidFill>
                  <a:srgbClr val="FF0000"/>
                </a:solidFill>
              </a:rPr>
              <a:t>CISA Exam Fee (Member): </a:t>
            </a:r>
          </a:p>
          <a:p>
            <a:r>
              <a:rPr lang="en-US" sz="2800" dirty="0"/>
              <a:t>~$575</a:t>
            </a:r>
          </a:p>
          <a:p>
            <a:endParaRPr lang="en-US" sz="2800" dirty="0"/>
          </a:p>
          <a:p>
            <a:r>
              <a:rPr lang="en-US" sz="2800" b="1" dirty="0">
                <a:solidFill>
                  <a:srgbClr val="FF0000"/>
                </a:solidFill>
              </a:rPr>
              <a:t>CISA Exam Fee (Non-member): </a:t>
            </a:r>
            <a:r>
              <a:rPr lang="en-US" sz="2800" dirty="0"/>
              <a:t>~$760</a:t>
            </a:r>
          </a:p>
          <a:p>
            <a:endParaRPr lang="en-US" sz="2800" dirty="0"/>
          </a:p>
          <a:p>
            <a:r>
              <a:rPr lang="en-US" sz="2800" i="1" dirty="0"/>
              <a:t>Fees subject to periodic updates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828315" y="6178474"/>
            <a:ext cx="28281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Your Pathway to Global IT Audit Excellence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Introduction to CISA</a:t>
            </a:r>
          </a:p>
        </p:txBody>
      </p:sp>
    </p:spTree>
    <p:extLst>
      <p:ext uri="{BB962C8B-B14F-4D97-AF65-F5344CB8AC3E}">
        <p14:creationId xmlns:p14="http://schemas.microsoft.com/office/powerpoint/2010/main" val="26016938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3726875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600" y="1087260"/>
            <a:ext cx="3726874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444762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Career </a:t>
            </a:r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Opportunities</a:t>
            </a:r>
            <a:endParaRPr lang="en-US" sz="4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823204" y="1100709"/>
            <a:ext cx="642123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i="1" dirty="0"/>
              <a:t>Revenue Assurance Analyst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i="1" dirty="0"/>
              <a:t>Review of System after Implementation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i="1" dirty="0"/>
              <a:t>Review for ERP Implementation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i="1" dirty="0"/>
              <a:t>Opportunities Abroad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i="1" dirty="0"/>
              <a:t>Chief Information Officer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i="1" dirty="0"/>
              <a:t>External/Internal Auditing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i="1" dirty="0"/>
              <a:t>Internal/Financial Control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i="1" dirty="0"/>
              <a:t>Security Consulting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i="1" dirty="0"/>
              <a:t>Disaster Recovery Specialist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i="1" dirty="0"/>
              <a:t>Bank Examiner/Supervision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i="1" dirty="0"/>
              <a:t>Complement to other qualifications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828315" y="6178474"/>
            <a:ext cx="28281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Your Pathway to Global IT Audit Excellence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Introduction to CISA</a:t>
            </a:r>
          </a:p>
        </p:txBody>
      </p:sp>
    </p:spTree>
    <p:extLst>
      <p:ext uri="{BB962C8B-B14F-4D97-AF65-F5344CB8AC3E}">
        <p14:creationId xmlns:p14="http://schemas.microsoft.com/office/powerpoint/2010/main" val="10806386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44476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Our</a:t>
            </a:r>
          </a:p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Facilitators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73374" y="1331541"/>
            <a:ext cx="5109881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FF0000"/>
                </a:solidFill>
                <a:latin typeface="Rockwell" panose="02060603020205020403" pitchFamily="18" charset="0"/>
              </a:rPr>
              <a:t>Dr. Olumide </a:t>
            </a:r>
            <a:r>
              <a:rPr lang="en-US" sz="2200" b="1" dirty="0" err="1">
                <a:solidFill>
                  <a:srgbClr val="FF0000"/>
                </a:solidFill>
                <a:latin typeface="Rockwell" panose="02060603020205020403" pitchFamily="18" charset="0"/>
              </a:rPr>
              <a:t>Olowokure</a:t>
            </a:r>
            <a:endParaRPr lang="en-US" sz="2200" b="1" dirty="0">
              <a:solidFill>
                <a:srgbClr val="FF0000"/>
              </a:solidFill>
              <a:latin typeface="Rockwell" panose="02060603020205020403" pitchFamily="18" charset="0"/>
            </a:endParaRPr>
          </a:p>
          <a:p>
            <a:r>
              <a:rPr lang="en-US" sz="2200" b="1" dirty="0" err="1">
                <a:latin typeface="Rockwell" panose="02060603020205020403" pitchFamily="18" charset="0"/>
              </a:rPr>
              <a:t>B.Sc</a:t>
            </a:r>
            <a:r>
              <a:rPr lang="en-US" sz="2200" b="1" dirty="0">
                <a:latin typeface="Rockwell" panose="02060603020205020403" pitchFamily="18" charset="0"/>
              </a:rPr>
              <a:t>, FCA, CISA</a:t>
            </a:r>
          </a:p>
          <a:p>
            <a:endParaRPr lang="en-US" sz="2200" b="1" dirty="0">
              <a:latin typeface="Rockwell" panose="02060603020205020403" pitchFamily="18" charset="0"/>
            </a:endParaRPr>
          </a:p>
          <a:p>
            <a:r>
              <a:rPr lang="en-US" sz="2200" b="1" dirty="0" err="1">
                <a:solidFill>
                  <a:srgbClr val="FF0000"/>
                </a:solidFill>
                <a:latin typeface="Rockwell" panose="02060603020205020403" pitchFamily="18" charset="0"/>
              </a:rPr>
              <a:t>Fakiyesi</a:t>
            </a:r>
            <a:r>
              <a:rPr lang="en-US" sz="2200" b="1" dirty="0">
                <a:solidFill>
                  <a:srgbClr val="FF0000"/>
                </a:solidFill>
                <a:latin typeface="Rockwell" panose="02060603020205020403" pitchFamily="18" charset="0"/>
              </a:rPr>
              <a:t> Ilesanmi</a:t>
            </a:r>
          </a:p>
          <a:p>
            <a:r>
              <a:rPr lang="en-US" sz="2200" b="1" dirty="0">
                <a:latin typeface="Rockwell" panose="02060603020205020403" pitchFamily="18" charset="0"/>
              </a:rPr>
              <a:t>MBA, FCA, CISA, CISM</a:t>
            </a:r>
          </a:p>
          <a:p>
            <a:endParaRPr lang="en-US" sz="2200" b="1" dirty="0">
              <a:latin typeface="Rockwell" panose="02060603020205020403" pitchFamily="18" charset="0"/>
            </a:endParaRPr>
          </a:p>
          <a:p>
            <a:r>
              <a:rPr lang="en-US" sz="2200" b="1" dirty="0">
                <a:solidFill>
                  <a:srgbClr val="FF0000"/>
                </a:solidFill>
                <a:latin typeface="Rockwell" panose="02060603020205020403" pitchFamily="18" charset="0"/>
              </a:rPr>
              <a:t>Joseph </a:t>
            </a:r>
            <a:r>
              <a:rPr lang="en-US" sz="2200" b="1" dirty="0" err="1">
                <a:solidFill>
                  <a:srgbClr val="FF0000"/>
                </a:solidFill>
                <a:latin typeface="Rockwell" panose="02060603020205020403" pitchFamily="18" charset="0"/>
              </a:rPr>
              <a:t>Akoki</a:t>
            </a:r>
            <a:endParaRPr lang="en-US" sz="2200" b="1" dirty="0">
              <a:solidFill>
                <a:srgbClr val="FF0000"/>
              </a:solidFill>
              <a:latin typeface="Rockwell" panose="02060603020205020403" pitchFamily="18" charset="0"/>
            </a:endParaRPr>
          </a:p>
          <a:p>
            <a:r>
              <a:rPr lang="en-US" sz="2200" b="1" dirty="0">
                <a:latin typeface="Rockwell" panose="02060603020205020403" pitchFamily="18" charset="0"/>
              </a:rPr>
              <a:t>FCA, MBA, CISA, Certified ISO 22301</a:t>
            </a:r>
          </a:p>
          <a:p>
            <a:endParaRPr lang="en-US" sz="2200" b="1" dirty="0">
              <a:latin typeface="Rockwell" panose="02060603020205020403" pitchFamily="18" charset="0"/>
            </a:endParaRPr>
          </a:p>
          <a:p>
            <a:r>
              <a:rPr lang="en-US" sz="2200" b="1" dirty="0">
                <a:solidFill>
                  <a:srgbClr val="FF0000"/>
                </a:solidFill>
                <a:latin typeface="Rockwell" panose="02060603020205020403" pitchFamily="18" charset="0"/>
              </a:rPr>
              <a:t>Yomi </a:t>
            </a:r>
            <a:r>
              <a:rPr lang="en-US" sz="2200" b="1" dirty="0" err="1">
                <a:solidFill>
                  <a:srgbClr val="FF0000"/>
                </a:solidFill>
                <a:latin typeface="Rockwell" panose="02060603020205020403" pitchFamily="18" charset="0"/>
              </a:rPr>
              <a:t>Abiona</a:t>
            </a:r>
            <a:endParaRPr lang="en-US" sz="2200" b="1" dirty="0">
              <a:solidFill>
                <a:srgbClr val="FF0000"/>
              </a:solidFill>
              <a:latin typeface="Rockwell" panose="02060603020205020403" pitchFamily="18" charset="0"/>
            </a:endParaRPr>
          </a:p>
          <a:p>
            <a:r>
              <a:rPr lang="en-US" sz="2200" b="1" dirty="0" err="1">
                <a:latin typeface="Rockwell" panose="02060603020205020403" pitchFamily="18" charset="0"/>
              </a:rPr>
              <a:t>B.Sc</a:t>
            </a:r>
            <a:r>
              <a:rPr lang="en-US" sz="2200" b="1" dirty="0">
                <a:latin typeface="Rockwell" panose="02060603020205020403" pitchFamily="18" charset="0"/>
              </a:rPr>
              <a:t>, FCA, ACTI, CISA, Cert. in IFRS (ACCA)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828315" y="6178474"/>
            <a:ext cx="28281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Your Pathway to Global IT Audit Excellence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Introduction to CISA</a:t>
            </a:r>
          </a:p>
        </p:txBody>
      </p:sp>
    </p:spTree>
    <p:extLst>
      <p:ext uri="{BB962C8B-B14F-4D97-AF65-F5344CB8AC3E}">
        <p14:creationId xmlns:p14="http://schemas.microsoft.com/office/powerpoint/2010/main" val="40473613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44476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Our</a:t>
            </a:r>
          </a:p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Facilitators </a:t>
            </a:r>
            <a:r>
              <a:rPr lang="en-US" sz="28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contd.</a:t>
            </a:r>
            <a:endParaRPr lang="en-US" sz="4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73374" y="1117482"/>
            <a:ext cx="5109881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FF0000"/>
                </a:solidFill>
                <a:latin typeface="Rockwell" panose="02060603020205020403" pitchFamily="18" charset="0"/>
              </a:rPr>
              <a:t>Tunji </a:t>
            </a:r>
            <a:r>
              <a:rPr lang="en-US" sz="2200" b="1" dirty="0" err="1">
                <a:solidFill>
                  <a:srgbClr val="FF0000"/>
                </a:solidFill>
                <a:latin typeface="Rockwell" panose="02060603020205020403" pitchFamily="18" charset="0"/>
              </a:rPr>
              <a:t>Adeoje</a:t>
            </a:r>
            <a:endParaRPr lang="en-US" sz="2200" b="1" dirty="0">
              <a:solidFill>
                <a:srgbClr val="FF0000"/>
              </a:solidFill>
              <a:latin typeface="Rockwell" panose="02060603020205020403" pitchFamily="18" charset="0"/>
            </a:endParaRPr>
          </a:p>
          <a:p>
            <a:r>
              <a:rPr lang="en-US" sz="2200" b="1" dirty="0">
                <a:latin typeface="Rockwell" panose="02060603020205020403" pitchFamily="18" charset="0"/>
              </a:rPr>
              <a:t>CISA, CEH, CHFI, OCP, CTT+</a:t>
            </a:r>
          </a:p>
          <a:p>
            <a:endParaRPr lang="en-US" sz="2200" b="1" dirty="0">
              <a:latin typeface="Rockwell" panose="02060603020205020403" pitchFamily="18" charset="0"/>
            </a:endParaRPr>
          </a:p>
          <a:p>
            <a:r>
              <a:rPr lang="en-US" sz="2200" b="1" dirty="0" err="1">
                <a:solidFill>
                  <a:srgbClr val="FF0000"/>
                </a:solidFill>
                <a:latin typeface="Rockwell" panose="02060603020205020403" pitchFamily="18" charset="0"/>
              </a:rPr>
              <a:t>Abolarin</a:t>
            </a:r>
            <a:r>
              <a:rPr lang="en-US" sz="2200" b="1" dirty="0">
                <a:solidFill>
                  <a:srgbClr val="FF0000"/>
                </a:solidFill>
                <a:latin typeface="Rockwell" panose="02060603020205020403" pitchFamily="18" charset="0"/>
              </a:rPr>
              <a:t> Babatunde</a:t>
            </a:r>
          </a:p>
          <a:p>
            <a:r>
              <a:rPr lang="en-US" sz="2200" b="1" dirty="0">
                <a:latin typeface="Rockwell" panose="02060603020205020403" pitchFamily="18" charset="0"/>
              </a:rPr>
              <a:t>BSc, MSc, FCCA, CISA </a:t>
            </a:r>
            <a:endParaRPr lang="en-US" sz="2200" b="1" dirty="0">
              <a:solidFill>
                <a:srgbClr val="FF0000"/>
              </a:solidFill>
              <a:latin typeface="Rockwell" panose="02060603020205020403" pitchFamily="18" charset="0"/>
            </a:endParaRPr>
          </a:p>
          <a:p>
            <a:endParaRPr lang="en-US" sz="2200" b="1" dirty="0">
              <a:latin typeface="Rockwell" panose="02060603020205020403" pitchFamily="18" charset="0"/>
            </a:endParaRPr>
          </a:p>
          <a:p>
            <a:r>
              <a:rPr lang="en-US" sz="2200" b="1" dirty="0">
                <a:solidFill>
                  <a:srgbClr val="FF0000"/>
                </a:solidFill>
                <a:latin typeface="Rockwell" panose="02060603020205020403" pitchFamily="18" charset="0"/>
              </a:rPr>
              <a:t>Seyi </a:t>
            </a:r>
            <a:r>
              <a:rPr lang="en-US" sz="2200" b="1" dirty="0" err="1">
                <a:solidFill>
                  <a:srgbClr val="FF0000"/>
                </a:solidFill>
                <a:latin typeface="Rockwell" panose="02060603020205020403" pitchFamily="18" charset="0"/>
              </a:rPr>
              <a:t>Ojedokun</a:t>
            </a:r>
            <a:r>
              <a:rPr lang="en-US" sz="2200" b="1" dirty="0">
                <a:solidFill>
                  <a:srgbClr val="FF0000"/>
                </a:solidFill>
                <a:latin typeface="Rockwell" panose="02060603020205020403" pitchFamily="18" charset="0"/>
              </a:rPr>
              <a:t> </a:t>
            </a:r>
          </a:p>
          <a:p>
            <a:r>
              <a:rPr lang="en-US" sz="2200" b="1" dirty="0">
                <a:latin typeface="Rockwell" panose="02060603020205020403" pitchFamily="18" charset="0"/>
              </a:rPr>
              <a:t>CISA, CISM, PCIDSS ISA, ECSA, CEH</a:t>
            </a:r>
          </a:p>
          <a:p>
            <a:endParaRPr lang="en-US" sz="2200" b="1" dirty="0">
              <a:latin typeface="Rockwell" panose="02060603020205020403" pitchFamily="18" charset="0"/>
            </a:endParaRPr>
          </a:p>
          <a:p>
            <a:r>
              <a:rPr lang="en-US" sz="2200" b="1" dirty="0">
                <a:solidFill>
                  <a:srgbClr val="FF0000"/>
                </a:solidFill>
                <a:latin typeface="Rockwell" panose="02060603020205020403" pitchFamily="18" charset="0"/>
              </a:rPr>
              <a:t>Sanni Yusuf </a:t>
            </a:r>
          </a:p>
          <a:p>
            <a:r>
              <a:rPr lang="en-US" sz="2200" b="1" dirty="0">
                <a:latin typeface="Rockwell" panose="02060603020205020403" pitchFamily="18" charset="0"/>
              </a:rPr>
              <a:t>FCCA, ACA, CISA, </a:t>
            </a:r>
            <a:r>
              <a:rPr lang="en-US" sz="2200" b="1" dirty="0" err="1">
                <a:latin typeface="Rockwell" panose="02060603020205020403" pitchFamily="18" charset="0"/>
              </a:rPr>
              <a:t>B.Sc</a:t>
            </a:r>
            <a:r>
              <a:rPr lang="en-US" sz="2200" b="1" dirty="0">
                <a:latin typeface="Rockwell" panose="02060603020205020403" pitchFamily="18" charset="0"/>
              </a:rPr>
              <a:t>, </a:t>
            </a:r>
            <a:r>
              <a:rPr lang="en-US" sz="2200" b="1" dirty="0" err="1">
                <a:latin typeface="Rockwell" panose="02060603020205020403" pitchFamily="18" charset="0"/>
              </a:rPr>
              <a:t>M.Sc</a:t>
            </a:r>
            <a:r>
              <a:rPr lang="en-US" sz="2200" b="1" dirty="0">
                <a:latin typeface="Rockwell" panose="02060603020205020403" pitchFamily="18" charset="0"/>
              </a:rPr>
              <a:t>, ISO Lead Auditor</a:t>
            </a:r>
          </a:p>
          <a:p>
            <a:endParaRPr lang="en-US" sz="2200" b="1" dirty="0">
              <a:latin typeface="Rockwell" panose="02060603020205020403" pitchFamily="18" charset="0"/>
            </a:endParaRPr>
          </a:p>
          <a:p>
            <a:r>
              <a:rPr lang="en-US" sz="2200" b="1" dirty="0">
                <a:solidFill>
                  <a:srgbClr val="FF0000"/>
                </a:solidFill>
                <a:latin typeface="Rockwell" panose="02060603020205020403" pitchFamily="18" charset="0"/>
              </a:rPr>
              <a:t>Hammed </a:t>
            </a:r>
            <a:r>
              <a:rPr lang="en-US" sz="2200" b="1" dirty="0" err="1">
                <a:solidFill>
                  <a:srgbClr val="FF0000"/>
                </a:solidFill>
                <a:latin typeface="Rockwell" panose="02060603020205020403" pitchFamily="18" charset="0"/>
              </a:rPr>
              <a:t>Kamorudeen</a:t>
            </a:r>
            <a:endParaRPr lang="en-US" sz="2200" b="1" dirty="0">
              <a:solidFill>
                <a:srgbClr val="FF0000"/>
              </a:solidFill>
              <a:latin typeface="Rockwell" panose="02060603020205020403" pitchFamily="18" charset="0"/>
            </a:endParaRPr>
          </a:p>
          <a:p>
            <a:r>
              <a:rPr lang="en-US" sz="2200" b="1" dirty="0" err="1">
                <a:latin typeface="Rockwell" panose="02060603020205020403" pitchFamily="18" charset="0"/>
              </a:rPr>
              <a:t>B.Sc</a:t>
            </a:r>
            <a:r>
              <a:rPr lang="en-US" sz="2200" b="1" dirty="0">
                <a:latin typeface="Rockwell" panose="02060603020205020403" pitchFamily="18" charset="0"/>
              </a:rPr>
              <a:t>, ACA, AAT, CISA, ISC2(CC)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363853" y="6621786"/>
            <a:ext cx="28281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Your Pathway to Global IT Audit Excellence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Introduction to CISA</a:t>
            </a:r>
          </a:p>
        </p:txBody>
      </p:sp>
    </p:spTree>
    <p:extLst>
      <p:ext uri="{BB962C8B-B14F-4D97-AF65-F5344CB8AC3E}">
        <p14:creationId xmlns:p14="http://schemas.microsoft.com/office/powerpoint/2010/main" val="20106723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444762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Weekly Weekend Lecture Periods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73374" y="1701996"/>
            <a:ext cx="510988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10-week training program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Saturdays: 12 pm – 5 pm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Sundays: 2 pm – 5 pm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Includes revision, case studies, and practice questions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828315" y="6178474"/>
            <a:ext cx="28281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Your Pathway to Global IT Audit Excellence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Introduction to CISA</a:t>
            </a:r>
          </a:p>
        </p:txBody>
      </p:sp>
    </p:spTree>
    <p:extLst>
      <p:ext uri="{BB962C8B-B14F-4D97-AF65-F5344CB8AC3E}">
        <p14:creationId xmlns:p14="http://schemas.microsoft.com/office/powerpoint/2010/main" val="38978764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grayscl/>
          </a:blip>
          <a:srcRect l="5968" t="2380" r="7261" b="2658"/>
          <a:stretch/>
        </p:blipFill>
        <p:spPr>
          <a:xfrm>
            <a:off x="609599" y="1087260"/>
            <a:ext cx="5123543" cy="495409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09599" y="1087260"/>
            <a:ext cx="5138057" cy="4954093"/>
          </a:xfrm>
          <a:prstGeom prst="rect">
            <a:avLst/>
          </a:prstGeom>
          <a:solidFill>
            <a:srgbClr val="FF00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57942" y="597411"/>
            <a:ext cx="1366609" cy="11730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35952" y="522215"/>
            <a:ext cx="1210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47558" y="2102106"/>
            <a:ext cx="42833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Training Fee, Payment Terms &amp; Bank Details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73374" y="1087260"/>
            <a:ext cx="5109881" cy="48782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500" b="1" dirty="0">
                <a:solidFill>
                  <a:srgbClr val="FF0000"/>
                </a:solidFill>
              </a:rPr>
              <a:t>Training Fee: </a:t>
            </a:r>
            <a:r>
              <a:rPr lang="en-US" sz="2500" dirty="0"/>
              <a:t>₦175,000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500" b="1" dirty="0">
                <a:solidFill>
                  <a:srgbClr val="FF0000"/>
                </a:solidFill>
              </a:rPr>
              <a:t>Full payment required</a:t>
            </a:r>
            <a:r>
              <a:rPr lang="en-US" sz="2500" b="1" dirty="0">
                <a:solidFill>
                  <a:srgbClr val="002060"/>
                </a:solidFill>
              </a:rPr>
              <a:t> </a:t>
            </a:r>
            <a:r>
              <a:rPr lang="en-US" sz="2500" dirty="0"/>
              <a:t>before training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500" dirty="0">
                <a:solidFill>
                  <a:srgbClr val="FF0000"/>
                </a:solidFill>
              </a:rPr>
              <a:t>Live</a:t>
            </a:r>
            <a:r>
              <a:rPr lang="en-US" sz="2500" dirty="0"/>
              <a:t> </a:t>
            </a:r>
            <a:r>
              <a:rPr lang="en-US" sz="2500" b="1" dirty="0">
                <a:solidFill>
                  <a:srgbClr val="FF0000"/>
                </a:solidFill>
              </a:rPr>
              <a:t>Zoom </a:t>
            </a:r>
            <a:r>
              <a:rPr lang="en-US" sz="2500" dirty="0"/>
              <a:t>sessions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500" b="1" dirty="0">
                <a:solidFill>
                  <a:srgbClr val="FF0000"/>
                </a:solidFill>
              </a:rPr>
              <a:t>Continuous support </a:t>
            </a:r>
            <a:r>
              <a:rPr lang="en-US" sz="2500" dirty="0"/>
              <a:t>until exam success</a:t>
            </a:r>
          </a:p>
          <a:p>
            <a:endParaRPr lang="en-US" dirty="0"/>
          </a:p>
          <a:p>
            <a:r>
              <a:rPr lang="en-US" sz="2500" b="1" dirty="0">
                <a:solidFill>
                  <a:srgbClr val="FF0000"/>
                </a:solidFill>
              </a:rPr>
              <a:t>Bank Details</a:t>
            </a:r>
          </a:p>
          <a:p>
            <a:r>
              <a:rPr lang="en-US" sz="2500" dirty="0"/>
              <a:t>A.J. Silicon - Zenith Bank</a:t>
            </a:r>
          </a:p>
          <a:p>
            <a:r>
              <a:rPr lang="en-US" sz="2500" dirty="0"/>
              <a:t>Account Number: 1011669864</a:t>
            </a:r>
          </a:p>
          <a:p>
            <a:endParaRPr lang="en-US" dirty="0"/>
          </a:p>
          <a:p>
            <a:r>
              <a:rPr lang="en-US" sz="2500" b="1" dirty="0">
                <a:solidFill>
                  <a:srgbClr val="FF0000"/>
                </a:solidFill>
              </a:rPr>
              <a:t>Send proof of payment to:</a:t>
            </a:r>
          </a:p>
          <a:p>
            <a:r>
              <a:rPr lang="en-US" sz="2500" dirty="0"/>
              <a:t>09130232184 via </a:t>
            </a:r>
            <a:r>
              <a:rPr lang="en-US" sz="2500" dirty="0" err="1"/>
              <a:t>whatsapp</a:t>
            </a:r>
            <a:endParaRPr lang="en-US" sz="2500" dirty="0"/>
          </a:p>
        </p:txBody>
      </p:sp>
      <p:sp>
        <p:nvSpPr>
          <p:cNvPr id="19" name="TextBox 18"/>
          <p:cNvSpPr txBox="1"/>
          <p:nvPr/>
        </p:nvSpPr>
        <p:spPr>
          <a:xfrm>
            <a:off x="8828315" y="6178474"/>
            <a:ext cx="28281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Your Pathway to Global IT Audit Excellence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Introduction to CISA</a:t>
            </a:r>
          </a:p>
        </p:txBody>
      </p:sp>
    </p:spTree>
    <p:extLst>
      <p:ext uri="{BB962C8B-B14F-4D97-AF65-F5344CB8AC3E}">
        <p14:creationId xmlns:p14="http://schemas.microsoft.com/office/powerpoint/2010/main" val="9771691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7753" y="334880"/>
            <a:ext cx="2061882" cy="520156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5943600" y="2593251"/>
            <a:ext cx="5499846" cy="943325"/>
          </a:xfrm>
          <a:prstGeom prst="rect">
            <a:avLst/>
          </a:prstGeom>
          <a:solidFill>
            <a:srgbClr val="3A19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835959" y="1934424"/>
            <a:ext cx="10708340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world will reward those who evolve.</a:t>
            </a:r>
          </a:p>
          <a:p>
            <a:pPr algn="ctr"/>
            <a:r>
              <a:rPr lang="en-US" sz="6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CISA is your</a:t>
            </a:r>
            <a:r>
              <a:rPr lang="en-US" sz="6600" b="1" dirty="0">
                <a:solidFill>
                  <a:srgbClr val="3A195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6600" b="1" dirty="0">
                <a:solidFill>
                  <a:schemeClr val="bg1"/>
                </a:solidFill>
                <a:highlight>
                  <a:srgbClr val="FF00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EVOLUTION</a:t>
            </a:r>
            <a:r>
              <a:rPr lang="en-US" sz="6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Your moment is now. </a:t>
            </a:r>
            <a:r>
              <a:rPr lang="en-US" sz="3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Take the step.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03729" y="5991655"/>
            <a:ext cx="10972800" cy="5378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8828315" y="6178474"/>
            <a:ext cx="28281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/>
              <a:t>Your Pathway to Global IT Audit Excellence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0885" y="6188784"/>
            <a:ext cx="32357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Introduction to CISA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62A13EA-271C-170B-37EE-3F8CACB27137}"/>
              </a:ext>
            </a:extLst>
          </p:cNvPr>
          <p:cNvSpPr/>
          <p:nvPr/>
        </p:nvSpPr>
        <p:spPr>
          <a:xfrm>
            <a:off x="11235690" y="2593251"/>
            <a:ext cx="207756" cy="9433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468DEDE-9BBF-E183-6BF8-41DE523A170C}"/>
              </a:ext>
            </a:extLst>
          </p:cNvPr>
          <p:cNvSpPr/>
          <p:nvPr/>
        </p:nvSpPr>
        <p:spPr>
          <a:xfrm>
            <a:off x="5943600" y="2593251"/>
            <a:ext cx="207756" cy="9433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5839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"/>
            <a:ext cx="11156391" cy="563431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" y="1"/>
            <a:ext cx="11156390" cy="5634318"/>
          </a:xfrm>
          <a:prstGeom prst="rect">
            <a:avLst/>
          </a:prstGeom>
          <a:solidFill>
            <a:srgbClr val="FF0000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5999174" y="5391333"/>
            <a:ext cx="4731581" cy="56442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700" y="693345"/>
            <a:ext cx="2342524" cy="32981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807700" y="1261195"/>
            <a:ext cx="519147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Address: </a:t>
            </a:r>
            <a:r>
              <a:rPr lang="en-US" sz="2000" dirty="0">
                <a:solidFill>
                  <a:schemeClr val="bg1"/>
                </a:solidFill>
              </a:rPr>
              <a:t>14B, Amara </a:t>
            </a:r>
            <a:r>
              <a:rPr lang="en-US" sz="2000" dirty="0" err="1">
                <a:solidFill>
                  <a:schemeClr val="bg1"/>
                </a:solidFill>
              </a:rPr>
              <a:t>Olu</a:t>
            </a:r>
            <a:r>
              <a:rPr lang="en-US" sz="2000" dirty="0">
                <a:solidFill>
                  <a:schemeClr val="bg1"/>
                </a:solidFill>
              </a:rPr>
              <a:t> Street, Off Zenith Bank Branch, Lateef </a:t>
            </a:r>
            <a:r>
              <a:rPr lang="en-US" sz="2000" dirty="0" err="1">
                <a:solidFill>
                  <a:schemeClr val="bg1"/>
                </a:solidFill>
              </a:rPr>
              <a:t>Jakande</a:t>
            </a:r>
            <a:r>
              <a:rPr lang="en-US" sz="2000" dirty="0">
                <a:solidFill>
                  <a:schemeClr val="bg1"/>
                </a:solidFill>
              </a:rPr>
              <a:t> Road, </a:t>
            </a:r>
            <a:r>
              <a:rPr lang="en-US" sz="2000" dirty="0" err="1">
                <a:solidFill>
                  <a:schemeClr val="bg1"/>
                </a:solidFill>
              </a:rPr>
              <a:t>Agidingbi</a:t>
            </a:r>
            <a:r>
              <a:rPr lang="en-US" sz="2000" dirty="0">
                <a:solidFill>
                  <a:schemeClr val="bg1"/>
                </a:solidFill>
              </a:rPr>
              <a:t>-Ikeja. </a:t>
            </a:r>
          </a:p>
          <a:p>
            <a:r>
              <a:rPr lang="en-US" sz="2000" dirty="0">
                <a:solidFill>
                  <a:schemeClr val="bg1"/>
                </a:solidFill>
              </a:rPr>
              <a:t>Ikeja, Lagos.</a:t>
            </a:r>
          </a:p>
          <a:p>
            <a:endParaRPr lang="en-US" sz="2000" dirty="0">
              <a:solidFill>
                <a:schemeClr val="bg1"/>
              </a:solidFill>
            </a:endParaRPr>
          </a:p>
          <a:p>
            <a:r>
              <a:rPr lang="en-US" sz="2000" b="1" dirty="0">
                <a:solidFill>
                  <a:schemeClr val="bg1"/>
                </a:solidFill>
              </a:rPr>
              <a:t>Website:</a:t>
            </a:r>
            <a:r>
              <a:rPr lang="en-US" sz="2000" dirty="0">
                <a:solidFill>
                  <a:schemeClr val="bg1"/>
                </a:solidFill>
              </a:rPr>
              <a:t> www.ajsilicon.com </a:t>
            </a:r>
          </a:p>
          <a:p>
            <a:r>
              <a:rPr lang="en-US" sz="2000" b="1" dirty="0">
                <a:solidFill>
                  <a:schemeClr val="bg1"/>
                </a:solidFill>
              </a:rPr>
              <a:t>Email:</a:t>
            </a:r>
            <a:r>
              <a:rPr lang="en-US" sz="2000" dirty="0">
                <a:solidFill>
                  <a:schemeClr val="bg1"/>
                </a:solidFill>
              </a:rPr>
              <a:t> info@ajsilicon.com</a:t>
            </a:r>
          </a:p>
          <a:p>
            <a:endParaRPr lang="en-US" sz="2000" dirty="0">
              <a:solidFill>
                <a:schemeClr val="bg1"/>
              </a:solidFill>
            </a:endParaRPr>
          </a:p>
          <a:p>
            <a:r>
              <a:rPr lang="en-US" sz="2000" b="1" dirty="0">
                <a:solidFill>
                  <a:schemeClr val="bg1"/>
                </a:solidFill>
              </a:rPr>
              <a:t>Follow us: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Facebook and LinkedIn: @</a:t>
            </a:r>
            <a:r>
              <a:rPr lang="en-US" sz="2000" dirty="0" err="1">
                <a:solidFill>
                  <a:schemeClr val="bg1"/>
                </a:solidFill>
              </a:rPr>
              <a:t>ajsilicon</a:t>
            </a:r>
            <a:endParaRPr lang="en-US" sz="2000" dirty="0">
              <a:solidFill>
                <a:schemeClr val="bg1"/>
              </a:solidFill>
            </a:endParaRPr>
          </a:p>
          <a:p>
            <a:endParaRPr lang="en-US" sz="2000" dirty="0">
              <a:solidFill>
                <a:schemeClr val="bg1"/>
              </a:solidFill>
              <a:latin typeface="Segoe UI" panose="020B0502040204020203" pitchFamily="34" charset="0"/>
            </a:endParaRPr>
          </a:p>
          <a:p>
            <a:r>
              <a:rPr lang="en-US" sz="2000" b="1" dirty="0">
                <a:solidFill>
                  <a:schemeClr val="bg1"/>
                </a:solidFill>
              </a:rPr>
              <a:t>Call us:</a:t>
            </a:r>
          </a:p>
          <a:p>
            <a:r>
              <a:rPr lang="en-US" sz="2000" dirty="0">
                <a:solidFill>
                  <a:schemeClr val="bg1"/>
                </a:solidFill>
              </a:rPr>
              <a:t>09130232184, 08182955332</a:t>
            </a:r>
          </a:p>
        </p:txBody>
      </p:sp>
    </p:spTree>
    <p:extLst>
      <p:ext uri="{BB962C8B-B14F-4D97-AF65-F5344CB8AC3E}">
        <p14:creationId xmlns:p14="http://schemas.microsoft.com/office/powerpoint/2010/main" val="2900971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442</TotalTime>
  <Words>780</Words>
  <Application>Microsoft Office PowerPoint</Application>
  <PresentationFormat>Widescreen</PresentationFormat>
  <Paragraphs>184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Rockwell</vt:lpstr>
      <vt:lpstr>Segoe UI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DELL</cp:lastModifiedBy>
  <cp:revision>29</cp:revision>
  <dcterms:created xsi:type="dcterms:W3CDTF">2025-12-21T12:37:45Z</dcterms:created>
  <dcterms:modified xsi:type="dcterms:W3CDTF">2026-01-17T10:45:24Z</dcterms:modified>
</cp:coreProperties>
</file>