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65" r:id="rId3"/>
    <p:sldId id="266" r:id="rId4"/>
    <p:sldId id="264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116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10336" y="2400228"/>
            <a:ext cx="5147945" cy="4171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490208" y="1888363"/>
            <a:ext cx="4946015" cy="39897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4934712" y="4436364"/>
            <a:ext cx="2574290" cy="2421890"/>
          </a:xfrm>
          <a:custGeom>
            <a:avLst/>
            <a:gdLst/>
            <a:ahLst/>
            <a:cxnLst/>
            <a:rect l="l" t="t" r="r" b="b"/>
            <a:pathLst>
              <a:path w="2574290" h="2421890">
                <a:moveTo>
                  <a:pt x="793455" y="2421636"/>
                </a:moveTo>
                <a:lnTo>
                  <a:pt x="744435" y="2400647"/>
                </a:lnTo>
                <a:lnTo>
                  <a:pt x="703617" y="2381192"/>
                </a:lnTo>
                <a:lnTo>
                  <a:pt x="663620" y="2360385"/>
                </a:lnTo>
                <a:lnTo>
                  <a:pt x="624475" y="2338258"/>
                </a:lnTo>
                <a:lnTo>
                  <a:pt x="586215" y="2314841"/>
                </a:lnTo>
                <a:lnTo>
                  <a:pt x="548869" y="2290163"/>
                </a:lnTo>
                <a:lnTo>
                  <a:pt x="512469" y="2264257"/>
                </a:lnTo>
                <a:lnTo>
                  <a:pt x="477046" y="2237151"/>
                </a:lnTo>
                <a:lnTo>
                  <a:pt x="442632" y="2208876"/>
                </a:lnTo>
                <a:lnTo>
                  <a:pt x="409256" y="2179464"/>
                </a:lnTo>
                <a:lnTo>
                  <a:pt x="376951" y="2148944"/>
                </a:lnTo>
                <a:lnTo>
                  <a:pt x="345748" y="2117346"/>
                </a:lnTo>
                <a:lnTo>
                  <a:pt x="315677" y="2084702"/>
                </a:lnTo>
                <a:lnTo>
                  <a:pt x="286770" y="2051041"/>
                </a:lnTo>
                <a:lnTo>
                  <a:pt x="259057" y="2016394"/>
                </a:lnTo>
                <a:lnTo>
                  <a:pt x="232571" y="1980791"/>
                </a:lnTo>
                <a:lnTo>
                  <a:pt x="207341" y="1944263"/>
                </a:lnTo>
                <a:lnTo>
                  <a:pt x="183400" y="1906841"/>
                </a:lnTo>
                <a:lnTo>
                  <a:pt x="160778" y="1868554"/>
                </a:lnTo>
                <a:lnTo>
                  <a:pt x="139506" y="1829433"/>
                </a:lnTo>
                <a:lnTo>
                  <a:pt x="119615" y="1789509"/>
                </a:lnTo>
                <a:lnTo>
                  <a:pt x="101137" y="1748812"/>
                </a:lnTo>
                <a:lnTo>
                  <a:pt x="84103" y="1707372"/>
                </a:lnTo>
                <a:lnTo>
                  <a:pt x="68543" y="1665220"/>
                </a:lnTo>
                <a:lnTo>
                  <a:pt x="54489" y="1622386"/>
                </a:lnTo>
                <a:lnTo>
                  <a:pt x="41972" y="1578901"/>
                </a:lnTo>
                <a:lnTo>
                  <a:pt x="31023" y="1534795"/>
                </a:lnTo>
                <a:lnTo>
                  <a:pt x="21673" y="1490099"/>
                </a:lnTo>
                <a:lnTo>
                  <a:pt x="13954" y="1444842"/>
                </a:lnTo>
                <a:lnTo>
                  <a:pt x="7895" y="1399056"/>
                </a:lnTo>
                <a:lnTo>
                  <a:pt x="3530" y="1352770"/>
                </a:lnTo>
                <a:lnTo>
                  <a:pt x="887" y="1306016"/>
                </a:lnTo>
                <a:lnTo>
                  <a:pt x="0" y="1258824"/>
                </a:lnTo>
                <a:lnTo>
                  <a:pt x="887" y="1211633"/>
                </a:lnTo>
                <a:lnTo>
                  <a:pt x="3530" y="1164880"/>
                </a:lnTo>
                <a:lnTo>
                  <a:pt x="7895" y="1118596"/>
                </a:lnTo>
                <a:lnTo>
                  <a:pt x="13954" y="1072811"/>
                </a:lnTo>
                <a:lnTo>
                  <a:pt x="21673" y="1027555"/>
                </a:lnTo>
                <a:lnTo>
                  <a:pt x="31023" y="982860"/>
                </a:lnTo>
                <a:lnTo>
                  <a:pt x="41972" y="938754"/>
                </a:lnTo>
                <a:lnTo>
                  <a:pt x="54489" y="895270"/>
                </a:lnTo>
                <a:lnTo>
                  <a:pt x="68543" y="852437"/>
                </a:lnTo>
                <a:lnTo>
                  <a:pt x="84103" y="810285"/>
                </a:lnTo>
                <a:lnTo>
                  <a:pt x="101137" y="768846"/>
                </a:lnTo>
                <a:lnTo>
                  <a:pt x="119615" y="728149"/>
                </a:lnTo>
                <a:lnTo>
                  <a:pt x="139506" y="688225"/>
                </a:lnTo>
                <a:lnTo>
                  <a:pt x="160778" y="649104"/>
                </a:lnTo>
                <a:lnTo>
                  <a:pt x="183400" y="610817"/>
                </a:lnTo>
                <a:lnTo>
                  <a:pt x="207341" y="573394"/>
                </a:lnTo>
                <a:lnTo>
                  <a:pt x="232571" y="536867"/>
                </a:lnTo>
                <a:lnTo>
                  <a:pt x="259057" y="501264"/>
                </a:lnTo>
                <a:lnTo>
                  <a:pt x="286770" y="466616"/>
                </a:lnTo>
                <a:lnTo>
                  <a:pt x="315677" y="432955"/>
                </a:lnTo>
                <a:lnTo>
                  <a:pt x="345748" y="400310"/>
                </a:lnTo>
                <a:lnTo>
                  <a:pt x="376951" y="368712"/>
                </a:lnTo>
                <a:lnTo>
                  <a:pt x="409256" y="338191"/>
                </a:lnTo>
                <a:lnTo>
                  <a:pt x="442632" y="308778"/>
                </a:lnTo>
                <a:lnTo>
                  <a:pt x="477046" y="280503"/>
                </a:lnTo>
                <a:lnTo>
                  <a:pt x="512469" y="253397"/>
                </a:lnTo>
                <a:lnTo>
                  <a:pt x="548869" y="227490"/>
                </a:lnTo>
                <a:lnTo>
                  <a:pt x="586215" y="202812"/>
                </a:lnTo>
                <a:lnTo>
                  <a:pt x="624475" y="179394"/>
                </a:lnTo>
                <a:lnTo>
                  <a:pt x="663620" y="157266"/>
                </a:lnTo>
                <a:lnTo>
                  <a:pt x="703617" y="136459"/>
                </a:lnTo>
                <a:lnTo>
                  <a:pt x="744435" y="117003"/>
                </a:lnTo>
                <a:lnTo>
                  <a:pt x="786044" y="98929"/>
                </a:lnTo>
                <a:lnTo>
                  <a:pt x="828413" y="82266"/>
                </a:lnTo>
                <a:lnTo>
                  <a:pt x="871509" y="67046"/>
                </a:lnTo>
                <a:lnTo>
                  <a:pt x="915303" y="53299"/>
                </a:lnTo>
                <a:lnTo>
                  <a:pt x="959763" y="41056"/>
                </a:lnTo>
                <a:lnTo>
                  <a:pt x="1004857" y="30346"/>
                </a:lnTo>
                <a:lnTo>
                  <a:pt x="1050556" y="21200"/>
                </a:lnTo>
                <a:lnTo>
                  <a:pt x="1096827" y="13649"/>
                </a:lnTo>
                <a:lnTo>
                  <a:pt x="1143640" y="7723"/>
                </a:lnTo>
                <a:lnTo>
                  <a:pt x="1190964" y="3452"/>
                </a:lnTo>
                <a:lnTo>
                  <a:pt x="1238766" y="868"/>
                </a:lnTo>
                <a:lnTo>
                  <a:pt x="1287017" y="0"/>
                </a:lnTo>
                <a:lnTo>
                  <a:pt x="1335269" y="868"/>
                </a:lnTo>
                <a:lnTo>
                  <a:pt x="1383071" y="3452"/>
                </a:lnTo>
                <a:lnTo>
                  <a:pt x="1430395" y="7723"/>
                </a:lnTo>
                <a:lnTo>
                  <a:pt x="1477208" y="13649"/>
                </a:lnTo>
                <a:lnTo>
                  <a:pt x="1523479" y="21200"/>
                </a:lnTo>
                <a:lnTo>
                  <a:pt x="1569178" y="30346"/>
                </a:lnTo>
                <a:lnTo>
                  <a:pt x="1614272" y="41056"/>
                </a:lnTo>
                <a:lnTo>
                  <a:pt x="1658732" y="53299"/>
                </a:lnTo>
                <a:lnTo>
                  <a:pt x="1702526" y="67046"/>
                </a:lnTo>
                <a:lnTo>
                  <a:pt x="1745622" y="82266"/>
                </a:lnTo>
                <a:lnTo>
                  <a:pt x="1787991" y="98929"/>
                </a:lnTo>
                <a:lnTo>
                  <a:pt x="1829600" y="117003"/>
                </a:lnTo>
                <a:lnTo>
                  <a:pt x="1870418" y="136459"/>
                </a:lnTo>
                <a:lnTo>
                  <a:pt x="1910415" y="157266"/>
                </a:lnTo>
                <a:lnTo>
                  <a:pt x="1949560" y="179394"/>
                </a:lnTo>
                <a:lnTo>
                  <a:pt x="1987820" y="202812"/>
                </a:lnTo>
                <a:lnTo>
                  <a:pt x="2025166" y="227490"/>
                </a:lnTo>
                <a:lnTo>
                  <a:pt x="2061566" y="253397"/>
                </a:lnTo>
                <a:lnTo>
                  <a:pt x="2096989" y="280503"/>
                </a:lnTo>
                <a:lnTo>
                  <a:pt x="2131403" y="308778"/>
                </a:lnTo>
                <a:lnTo>
                  <a:pt x="2164779" y="338191"/>
                </a:lnTo>
                <a:lnTo>
                  <a:pt x="2197084" y="368712"/>
                </a:lnTo>
                <a:lnTo>
                  <a:pt x="2228287" y="400310"/>
                </a:lnTo>
                <a:lnTo>
                  <a:pt x="2258358" y="432955"/>
                </a:lnTo>
                <a:lnTo>
                  <a:pt x="2287265" y="466616"/>
                </a:lnTo>
                <a:lnTo>
                  <a:pt x="2314978" y="501264"/>
                </a:lnTo>
                <a:lnTo>
                  <a:pt x="2341464" y="536867"/>
                </a:lnTo>
                <a:lnTo>
                  <a:pt x="2366694" y="573394"/>
                </a:lnTo>
                <a:lnTo>
                  <a:pt x="2390635" y="610817"/>
                </a:lnTo>
                <a:lnTo>
                  <a:pt x="2413257" y="649104"/>
                </a:lnTo>
                <a:lnTo>
                  <a:pt x="2434529" y="688225"/>
                </a:lnTo>
                <a:lnTo>
                  <a:pt x="2454420" y="728149"/>
                </a:lnTo>
                <a:lnTo>
                  <a:pt x="2472898" y="768846"/>
                </a:lnTo>
                <a:lnTo>
                  <a:pt x="2489932" y="810285"/>
                </a:lnTo>
                <a:lnTo>
                  <a:pt x="2505492" y="852437"/>
                </a:lnTo>
                <a:lnTo>
                  <a:pt x="2519546" y="895270"/>
                </a:lnTo>
                <a:lnTo>
                  <a:pt x="2532063" y="938754"/>
                </a:lnTo>
                <a:lnTo>
                  <a:pt x="2543012" y="982860"/>
                </a:lnTo>
                <a:lnTo>
                  <a:pt x="2552362" y="1027555"/>
                </a:lnTo>
                <a:lnTo>
                  <a:pt x="2560081" y="1072811"/>
                </a:lnTo>
                <a:lnTo>
                  <a:pt x="2566140" y="1118596"/>
                </a:lnTo>
                <a:lnTo>
                  <a:pt x="2570505" y="1164880"/>
                </a:lnTo>
                <a:lnTo>
                  <a:pt x="2573148" y="1211633"/>
                </a:lnTo>
                <a:lnTo>
                  <a:pt x="2574036" y="1258824"/>
                </a:lnTo>
                <a:lnTo>
                  <a:pt x="2573148" y="1306016"/>
                </a:lnTo>
                <a:lnTo>
                  <a:pt x="2570505" y="1352770"/>
                </a:lnTo>
                <a:lnTo>
                  <a:pt x="2566140" y="1399056"/>
                </a:lnTo>
                <a:lnTo>
                  <a:pt x="2560081" y="1444842"/>
                </a:lnTo>
                <a:lnTo>
                  <a:pt x="2552362" y="1490099"/>
                </a:lnTo>
                <a:lnTo>
                  <a:pt x="2543012" y="1534795"/>
                </a:lnTo>
                <a:lnTo>
                  <a:pt x="2532063" y="1578901"/>
                </a:lnTo>
                <a:lnTo>
                  <a:pt x="2519546" y="1622386"/>
                </a:lnTo>
                <a:lnTo>
                  <a:pt x="2505492" y="1665220"/>
                </a:lnTo>
                <a:lnTo>
                  <a:pt x="2489932" y="1707372"/>
                </a:lnTo>
                <a:lnTo>
                  <a:pt x="2472898" y="1748812"/>
                </a:lnTo>
                <a:lnTo>
                  <a:pt x="2454420" y="1789509"/>
                </a:lnTo>
                <a:lnTo>
                  <a:pt x="2434529" y="1829433"/>
                </a:lnTo>
                <a:lnTo>
                  <a:pt x="2413257" y="1868554"/>
                </a:lnTo>
                <a:lnTo>
                  <a:pt x="2390635" y="1906841"/>
                </a:lnTo>
                <a:lnTo>
                  <a:pt x="2366694" y="1944263"/>
                </a:lnTo>
                <a:lnTo>
                  <a:pt x="2341464" y="1980791"/>
                </a:lnTo>
                <a:lnTo>
                  <a:pt x="2314978" y="2016394"/>
                </a:lnTo>
                <a:lnTo>
                  <a:pt x="2287265" y="2051041"/>
                </a:lnTo>
                <a:lnTo>
                  <a:pt x="2258358" y="2084702"/>
                </a:lnTo>
                <a:lnTo>
                  <a:pt x="2228287" y="2117346"/>
                </a:lnTo>
                <a:lnTo>
                  <a:pt x="2197084" y="2148944"/>
                </a:lnTo>
                <a:lnTo>
                  <a:pt x="2164779" y="2179464"/>
                </a:lnTo>
                <a:lnTo>
                  <a:pt x="2131403" y="2208876"/>
                </a:lnTo>
                <a:lnTo>
                  <a:pt x="2096989" y="2237151"/>
                </a:lnTo>
                <a:lnTo>
                  <a:pt x="2061566" y="2264257"/>
                </a:lnTo>
                <a:lnTo>
                  <a:pt x="2025166" y="2290163"/>
                </a:lnTo>
                <a:lnTo>
                  <a:pt x="1987820" y="2314841"/>
                </a:lnTo>
                <a:lnTo>
                  <a:pt x="1949560" y="2338258"/>
                </a:lnTo>
                <a:lnTo>
                  <a:pt x="1910415" y="2360385"/>
                </a:lnTo>
                <a:lnTo>
                  <a:pt x="1870418" y="2381192"/>
                </a:lnTo>
                <a:lnTo>
                  <a:pt x="1829600" y="2400647"/>
                </a:lnTo>
                <a:lnTo>
                  <a:pt x="1787991" y="2418721"/>
                </a:lnTo>
                <a:lnTo>
                  <a:pt x="1780580" y="2421636"/>
                </a:lnTo>
              </a:path>
            </a:pathLst>
          </a:custGeom>
          <a:ln w="9144">
            <a:solidFill>
              <a:srgbClr val="F8F8F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5049012" y="0"/>
            <a:ext cx="7143115" cy="6858000"/>
          </a:xfrm>
          <a:custGeom>
            <a:avLst/>
            <a:gdLst/>
            <a:ahLst/>
            <a:cxnLst/>
            <a:rect l="l" t="t" r="r" b="b"/>
            <a:pathLst>
              <a:path w="7143115" h="6858000">
                <a:moveTo>
                  <a:pt x="7142988" y="0"/>
                </a:moveTo>
                <a:lnTo>
                  <a:pt x="0" y="0"/>
                </a:lnTo>
                <a:lnTo>
                  <a:pt x="7116104" y="6858000"/>
                </a:lnTo>
                <a:lnTo>
                  <a:pt x="7142988" y="6858000"/>
                </a:lnTo>
                <a:lnTo>
                  <a:pt x="7142988" y="0"/>
                </a:lnTo>
                <a:close/>
              </a:path>
            </a:pathLst>
          </a:custGeom>
          <a:solidFill>
            <a:srgbClr val="9E0E0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031762" y="5378608"/>
            <a:ext cx="1188720" cy="1188720"/>
          </a:xfrm>
          <a:custGeom>
            <a:avLst/>
            <a:gdLst/>
            <a:ahLst/>
            <a:cxnLst/>
            <a:rect l="l" t="t" r="r" b="b"/>
            <a:pathLst>
              <a:path w="1188720" h="1188720">
                <a:moveTo>
                  <a:pt x="90249" y="0"/>
                </a:moveTo>
                <a:lnTo>
                  <a:pt x="56274" y="6596"/>
                </a:lnTo>
                <a:lnTo>
                  <a:pt x="26384" y="26384"/>
                </a:lnTo>
                <a:lnTo>
                  <a:pt x="6596" y="56274"/>
                </a:lnTo>
                <a:lnTo>
                  <a:pt x="0" y="90249"/>
                </a:lnTo>
                <a:lnTo>
                  <a:pt x="6596" y="124200"/>
                </a:lnTo>
                <a:lnTo>
                  <a:pt x="26384" y="154019"/>
                </a:lnTo>
                <a:lnTo>
                  <a:pt x="1034129" y="1161776"/>
                </a:lnTo>
                <a:lnTo>
                  <a:pt x="1064019" y="1181600"/>
                </a:lnTo>
                <a:lnTo>
                  <a:pt x="1097994" y="1188208"/>
                </a:lnTo>
                <a:lnTo>
                  <a:pt x="1131945" y="1181600"/>
                </a:lnTo>
                <a:lnTo>
                  <a:pt x="1161764" y="1161776"/>
                </a:lnTo>
                <a:lnTo>
                  <a:pt x="1181552" y="1131931"/>
                </a:lnTo>
                <a:lnTo>
                  <a:pt x="1188148" y="1097978"/>
                </a:lnTo>
                <a:lnTo>
                  <a:pt x="1181552" y="1064025"/>
                </a:lnTo>
                <a:lnTo>
                  <a:pt x="1161764" y="1034180"/>
                </a:lnTo>
                <a:lnTo>
                  <a:pt x="154019" y="26384"/>
                </a:lnTo>
                <a:lnTo>
                  <a:pt x="124200" y="6596"/>
                </a:lnTo>
                <a:lnTo>
                  <a:pt x="902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5831319" y="1608581"/>
            <a:ext cx="5751195" cy="3106420"/>
          </a:xfrm>
          <a:custGeom>
            <a:avLst/>
            <a:gdLst/>
            <a:ahLst/>
            <a:cxnLst/>
            <a:rect l="l" t="t" r="r" b="b"/>
            <a:pathLst>
              <a:path w="5751195" h="3106420">
                <a:moveTo>
                  <a:pt x="2177948" y="1899234"/>
                </a:moveTo>
                <a:lnTo>
                  <a:pt x="2170519" y="1855927"/>
                </a:lnTo>
                <a:lnTo>
                  <a:pt x="2155660" y="1814169"/>
                </a:lnTo>
                <a:lnTo>
                  <a:pt x="2133358" y="1774990"/>
                </a:lnTo>
                <a:lnTo>
                  <a:pt x="2103640" y="1739392"/>
                </a:lnTo>
                <a:lnTo>
                  <a:pt x="438035" y="74422"/>
                </a:lnTo>
                <a:lnTo>
                  <a:pt x="402386" y="44665"/>
                </a:lnTo>
                <a:lnTo>
                  <a:pt x="363181" y="22339"/>
                </a:lnTo>
                <a:lnTo>
                  <a:pt x="321398" y="7454"/>
                </a:lnTo>
                <a:lnTo>
                  <a:pt x="278066" y="0"/>
                </a:lnTo>
                <a:lnTo>
                  <a:pt x="234200" y="0"/>
                </a:lnTo>
                <a:lnTo>
                  <a:pt x="190893" y="7454"/>
                </a:lnTo>
                <a:lnTo>
                  <a:pt x="149123" y="22339"/>
                </a:lnTo>
                <a:lnTo>
                  <a:pt x="109918" y="44665"/>
                </a:lnTo>
                <a:lnTo>
                  <a:pt x="74307" y="74422"/>
                </a:lnTo>
                <a:lnTo>
                  <a:pt x="44577" y="110020"/>
                </a:lnTo>
                <a:lnTo>
                  <a:pt x="22275" y="149199"/>
                </a:lnTo>
                <a:lnTo>
                  <a:pt x="7416" y="190957"/>
                </a:lnTo>
                <a:lnTo>
                  <a:pt x="0" y="234264"/>
                </a:lnTo>
                <a:lnTo>
                  <a:pt x="0" y="278066"/>
                </a:lnTo>
                <a:lnTo>
                  <a:pt x="7454" y="321373"/>
                </a:lnTo>
                <a:lnTo>
                  <a:pt x="22339" y="363131"/>
                </a:lnTo>
                <a:lnTo>
                  <a:pt x="44665" y="402310"/>
                </a:lnTo>
                <a:lnTo>
                  <a:pt x="74434" y="437896"/>
                </a:lnTo>
                <a:lnTo>
                  <a:pt x="1740039" y="2102993"/>
                </a:lnTo>
                <a:lnTo>
                  <a:pt x="1775663" y="2132723"/>
                </a:lnTo>
                <a:lnTo>
                  <a:pt x="1814868" y="2155025"/>
                </a:lnTo>
                <a:lnTo>
                  <a:pt x="1856651" y="2169884"/>
                </a:lnTo>
                <a:lnTo>
                  <a:pt x="1899970" y="2177313"/>
                </a:lnTo>
                <a:lnTo>
                  <a:pt x="1943798" y="2177313"/>
                </a:lnTo>
                <a:lnTo>
                  <a:pt x="1987105" y="2169884"/>
                </a:lnTo>
                <a:lnTo>
                  <a:pt x="2028863" y="2155025"/>
                </a:lnTo>
                <a:lnTo>
                  <a:pt x="2068042" y="2132723"/>
                </a:lnTo>
                <a:lnTo>
                  <a:pt x="2103640" y="2102993"/>
                </a:lnTo>
                <a:lnTo>
                  <a:pt x="2133358" y="2067369"/>
                </a:lnTo>
                <a:lnTo>
                  <a:pt x="2155660" y="2028164"/>
                </a:lnTo>
                <a:lnTo>
                  <a:pt x="2170519" y="1986381"/>
                </a:lnTo>
                <a:lnTo>
                  <a:pt x="2177948" y="1943061"/>
                </a:lnTo>
                <a:lnTo>
                  <a:pt x="2177948" y="1899234"/>
                </a:lnTo>
                <a:close/>
              </a:path>
              <a:path w="5751195" h="3106420">
                <a:moveTo>
                  <a:pt x="5750839" y="2828239"/>
                </a:moveTo>
                <a:lnTo>
                  <a:pt x="5743410" y="2784932"/>
                </a:lnTo>
                <a:lnTo>
                  <a:pt x="5728551" y="2743174"/>
                </a:lnTo>
                <a:lnTo>
                  <a:pt x="5706249" y="2703995"/>
                </a:lnTo>
                <a:lnTo>
                  <a:pt x="5676531" y="2668397"/>
                </a:lnTo>
                <a:lnTo>
                  <a:pt x="4010799" y="1003300"/>
                </a:lnTo>
                <a:lnTo>
                  <a:pt x="3975214" y="973569"/>
                </a:lnTo>
                <a:lnTo>
                  <a:pt x="3936034" y="951268"/>
                </a:lnTo>
                <a:lnTo>
                  <a:pt x="3894277" y="936396"/>
                </a:lnTo>
                <a:lnTo>
                  <a:pt x="3850957" y="928941"/>
                </a:lnTo>
                <a:lnTo>
                  <a:pt x="3807091" y="928941"/>
                </a:lnTo>
                <a:lnTo>
                  <a:pt x="3763784" y="936396"/>
                </a:lnTo>
                <a:lnTo>
                  <a:pt x="3722014" y="951268"/>
                </a:lnTo>
                <a:lnTo>
                  <a:pt x="3682809" y="973569"/>
                </a:lnTo>
                <a:lnTo>
                  <a:pt x="3647198" y="1003300"/>
                </a:lnTo>
                <a:lnTo>
                  <a:pt x="3617468" y="1038923"/>
                </a:lnTo>
                <a:lnTo>
                  <a:pt x="3595166" y="1078128"/>
                </a:lnTo>
                <a:lnTo>
                  <a:pt x="3580307" y="1119898"/>
                </a:lnTo>
                <a:lnTo>
                  <a:pt x="3572891" y="1163205"/>
                </a:lnTo>
                <a:lnTo>
                  <a:pt x="3572891" y="1207008"/>
                </a:lnTo>
                <a:lnTo>
                  <a:pt x="3580346" y="1250315"/>
                </a:lnTo>
                <a:lnTo>
                  <a:pt x="3595230" y="1292085"/>
                </a:lnTo>
                <a:lnTo>
                  <a:pt x="3617557" y="1331290"/>
                </a:lnTo>
                <a:lnTo>
                  <a:pt x="3647325" y="1366901"/>
                </a:lnTo>
                <a:lnTo>
                  <a:pt x="5312930" y="3031998"/>
                </a:lnTo>
                <a:lnTo>
                  <a:pt x="5348554" y="3061728"/>
                </a:lnTo>
                <a:lnTo>
                  <a:pt x="5387759" y="3084030"/>
                </a:lnTo>
                <a:lnTo>
                  <a:pt x="5429542" y="3098889"/>
                </a:lnTo>
                <a:lnTo>
                  <a:pt x="5472862" y="3106305"/>
                </a:lnTo>
                <a:lnTo>
                  <a:pt x="5516626" y="3106305"/>
                </a:lnTo>
                <a:lnTo>
                  <a:pt x="5559793" y="3098889"/>
                </a:lnTo>
                <a:lnTo>
                  <a:pt x="5601589" y="3084030"/>
                </a:lnTo>
                <a:lnTo>
                  <a:pt x="5640781" y="3061728"/>
                </a:lnTo>
                <a:lnTo>
                  <a:pt x="5676531" y="3031871"/>
                </a:lnTo>
                <a:lnTo>
                  <a:pt x="5706249" y="2996285"/>
                </a:lnTo>
                <a:lnTo>
                  <a:pt x="5728551" y="2957106"/>
                </a:lnTo>
                <a:lnTo>
                  <a:pt x="5743410" y="2915348"/>
                </a:lnTo>
                <a:lnTo>
                  <a:pt x="5750839" y="2872041"/>
                </a:lnTo>
                <a:lnTo>
                  <a:pt x="5750839" y="2828239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6025490" y="549604"/>
            <a:ext cx="5591175" cy="5763895"/>
          </a:xfrm>
          <a:custGeom>
            <a:avLst/>
            <a:gdLst/>
            <a:ahLst/>
            <a:cxnLst/>
            <a:rect l="l" t="t" r="r" b="b"/>
            <a:pathLst>
              <a:path w="5591175" h="5763895">
                <a:moveTo>
                  <a:pt x="2248268" y="1849907"/>
                </a:moveTo>
                <a:lnTo>
                  <a:pt x="2243036" y="1805736"/>
                </a:lnTo>
                <a:lnTo>
                  <a:pt x="2232609" y="1762328"/>
                </a:lnTo>
                <a:lnTo>
                  <a:pt x="2216950" y="1720151"/>
                </a:lnTo>
                <a:lnTo>
                  <a:pt x="2196084" y="1679727"/>
                </a:lnTo>
                <a:lnTo>
                  <a:pt x="2169998" y="1641538"/>
                </a:lnTo>
                <a:lnTo>
                  <a:pt x="2138705" y="1606092"/>
                </a:lnTo>
                <a:lnTo>
                  <a:pt x="641629" y="109524"/>
                </a:lnTo>
                <a:lnTo>
                  <a:pt x="606259" y="78333"/>
                </a:lnTo>
                <a:lnTo>
                  <a:pt x="568058" y="52222"/>
                </a:lnTo>
                <a:lnTo>
                  <a:pt x="527608" y="31343"/>
                </a:lnTo>
                <a:lnTo>
                  <a:pt x="485419" y="15671"/>
                </a:lnTo>
                <a:lnTo>
                  <a:pt x="441985" y="5219"/>
                </a:lnTo>
                <a:lnTo>
                  <a:pt x="397776" y="0"/>
                </a:lnTo>
                <a:lnTo>
                  <a:pt x="353301" y="0"/>
                </a:lnTo>
                <a:lnTo>
                  <a:pt x="309130" y="5219"/>
                </a:lnTo>
                <a:lnTo>
                  <a:pt x="265722" y="15671"/>
                </a:lnTo>
                <a:lnTo>
                  <a:pt x="223545" y="31343"/>
                </a:lnTo>
                <a:lnTo>
                  <a:pt x="183121" y="52222"/>
                </a:lnTo>
                <a:lnTo>
                  <a:pt x="144932" y="78333"/>
                </a:lnTo>
                <a:lnTo>
                  <a:pt x="109499" y="109651"/>
                </a:lnTo>
                <a:lnTo>
                  <a:pt x="78193" y="145110"/>
                </a:lnTo>
                <a:lnTo>
                  <a:pt x="52120" y="183299"/>
                </a:lnTo>
                <a:lnTo>
                  <a:pt x="31254" y="223723"/>
                </a:lnTo>
                <a:lnTo>
                  <a:pt x="15621" y="265899"/>
                </a:lnTo>
                <a:lnTo>
                  <a:pt x="5194" y="309333"/>
                </a:lnTo>
                <a:lnTo>
                  <a:pt x="0" y="353504"/>
                </a:lnTo>
                <a:lnTo>
                  <a:pt x="12" y="397916"/>
                </a:lnTo>
                <a:lnTo>
                  <a:pt x="5245" y="442087"/>
                </a:lnTo>
                <a:lnTo>
                  <a:pt x="15684" y="485495"/>
                </a:lnTo>
                <a:lnTo>
                  <a:pt x="31356" y="527659"/>
                </a:lnTo>
                <a:lnTo>
                  <a:pt x="52222" y="568071"/>
                </a:lnTo>
                <a:lnTo>
                  <a:pt x="78320" y="606247"/>
                </a:lnTo>
                <a:lnTo>
                  <a:pt x="109626" y="641654"/>
                </a:lnTo>
                <a:lnTo>
                  <a:pt x="1606702" y="2138222"/>
                </a:lnTo>
                <a:lnTo>
                  <a:pt x="1642148" y="2169528"/>
                </a:lnTo>
                <a:lnTo>
                  <a:pt x="1680337" y="2195614"/>
                </a:lnTo>
                <a:lnTo>
                  <a:pt x="1720761" y="2216480"/>
                </a:lnTo>
                <a:lnTo>
                  <a:pt x="1762950" y="2232126"/>
                </a:lnTo>
                <a:lnTo>
                  <a:pt x="1806371" y="2242566"/>
                </a:lnTo>
                <a:lnTo>
                  <a:pt x="1850555" y="2247785"/>
                </a:lnTo>
                <a:lnTo>
                  <a:pt x="1894967" y="2247785"/>
                </a:lnTo>
                <a:lnTo>
                  <a:pt x="1939150" y="2242566"/>
                </a:lnTo>
                <a:lnTo>
                  <a:pt x="1982571" y="2232126"/>
                </a:lnTo>
                <a:lnTo>
                  <a:pt x="2024761" y="2216480"/>
                </a:lnTo>
                <a:lnTo>
                  <a:pt x="2065185" y="2195614"/>
                </a:lnTo>
                <a:lnTo>
                  <a:pt x="2103374" y="2169528"/>
                </a:lnTo>
                <a:lnTo>
                  <a:pt x="2138832" y="2138222"/>
                </a:lnTo>
                <a:lnTo>
                  <a:pt x="2170099" y="2102751"/>
                </a:lnTo>
                <a:lnTo>
                  <a:pt x="2196160" y="2064550"/>
                </a:lnTo>
                <a:lnTo>
                  <a:pt x="2217013" y="2024100"/>
                </a:lnTo>
                <a:lnTo>
                  <a:pt x="2232647" y="1981923"/>
                </a:lnTo>
                <a:lnTo>
                  <a:pt x="2243061" y="1938489"/>
                </a:lnTo>
                <a:lnTo>
                  <a:pt x="2248268" y="1894319"/>
                </a:lnTo>
                <a:lnTo>
                  <a:pt x="2248268" y="1849907"/>
                </a:lnTo>
                <a:close/>
              </a:path>
              <a:path w="5591175" h="5763895">
                <a:moveTo>
                  <a:pt x="5590705" y="5409857"/>
                </a:moveTo>
                <a:lnTo>
                  <a:pt x="5590692" y="5365445"/>
                </a:lnTo>
                <a:lnTo>
                  <a:pt x="5585460" y="5321274"/>
                </a:lnTo>
                <a:lnTo>
                  <a:pt x="5575020" y="5277853"/>
                </a:lnTo>
                <a:lnTo>
                  <a:pt x="5559349" y="5235676"/>
                </a:lnTo>
                <a:lnTo>
                  <a:pt x="5538482" y="5195252"/>
                </a:lnTo>
                <a:lnTo>
                  <a:pt x="5512384" y="5157076"/>
                </a:lnTo>
                <a:lnTo>
                  <a:pt x="5481091" y="5121630"/>
                </a:lnTo>
                <a:lnTo>
                  <a:pt x="3984142" y="3625151"/>
                </a:lnTo>
                <a:lnTo>
                  <a:pt x="3948671" y="3593846"/>
                </a:lnTo>
                <a:lnTo>
                  <a:pt x="3910482" y="3567760"/>
                </a:lnTo>
                <a:lnTo>
                  <a:pt x="3870045" y="3546894"/>
                </a:lnTo>
                <a:lnTo>
                  <a:pt x="3827856" y="3531235"/>
                </a:lnTo>
                <a:lnTo>
                  <a:pt x="3784422" y="3520808"/>
                </a:lnTo>
                <a:lnTo>
                  <a:pt x="3740213" y="3515576"/>
                </a:lnTo>
                <a:lnTo>
                  <a:pt x="3695738" y="3515576"/>
                </a:lnTo>
                <a:lnTo>
                  <a:pt x="3651554" y="3520808"/>
                </a:lnTo>
                <a:lnTo>
                  <a:pt x="3608133" y="3531235"/>
                </a:lnTo>
                <a:lnTo>
                  <a:pt x="3565944" y="3546894"/>
                </a:lnTo>
                <a:lnTo>
                  <a:pt x="3525520" y="3567760"/>
                </a:lnTo>
                <a:lnTo>
                  <a:pt x="3487331" y="3593846"/>
                </a:lnTo>
                <a:lnTo>
                  <a:pt x="3451885" y="3625138"/>
                </a:lnTo>
                <a:lnTo>
                  <a:pt x="3420605" y="3660597"/>
                </a:lnTo>
                <a:lnTo>
                  <a:pt x="3394545" y="3698786"/>
                </a:lnTo>
                <a:lnTo>
                  <a:pt x="3373691" y="3739210"/>
                </a:lnTo>
                <a:lnTo>
                  <a:pt x="3358057" y="3781399"/>
                </a:lnTo>
                <a:lnTo>
                  <a:pt x="3347643" y="3824821"/>
                </a:lnTo>
                <a:lnTo>
                  <a:pt x="3342436" y="3869004"/>
                </a:lnTo>
                <a:lnTo>
                  <a:pt x="3342436" y="3913416"/>
                </a:lnTo>
                <a:lnTo>
                  <a:pt x="3347669" y="3957599"/>
                </a:lnTo>
                <a:lnTo>
                  <a:pt x="3358096" y="4001020"/>
                </a:lnTo>
                <a:lnTo>
                  <a:pt x="3373755" y="4043210"/>
                </a:lnTo>
                <a:lnTo>
                  <a:pt x="3394621" y="4083634"/>
                </a:lnTo>
                <a:lnTo>
                  <a:pt x="3420707" y="4121823"/>
                </a:lnTo>
                <a:lnTo>
                  <a:pt x="3452012" y="4157268"/>
                </a:lnTo>
                <a:lnTo>
                  <a:pt x="4949088" y="5653798"/>
                </a:lnTo>
                <a:lnTo>
                  <a:pt x="4984534" y="5685104"/>
                </a:lnTo>
                <a:lnTo>
                  <a:pt x="5022723" y="5711177"/>
                </a:lnTo>
                <a:lnTo>
                  <a:pt x="5063147" y="5732030"/>
                </a:lnTo>
                <a:lnTo>
                  <a:pt x="5105336" y="5747677"/>
                </a:lnTo>
                <a:lnTo>
                  <a:pt x="5148758" y="5758104"/>
                </a:lnTo>
                <a:lnTo>
                  <a:pt x="5192941" y="5763311"/>
                </a:lnTo>
                <a:lnTo>
                  <a:pt x="5237289" y="5763311"/>
                </a:lnTo>
                <a:lnTo>
                  <a:pt x="5281333" y="5758104"/>
                </a:lnTo>
                <a:lnTo>
                  <a:pt x="5324792" y="5747677"/>
                </a:lnTo>
                <a:lnTo>
                  <a:pt x="5366994" y="5732030"/>
                </a:lnTo>
                <a:lnTo>
                  <a:pt x="5407444" y="5711177"/>
                </a:lnTo>
                <a:lnTo>
                  <a:pt x="5445645" y="5685104"/>
                </a:lnTo>
                <a:lnTo>
                  <a:pt x="5481117" y="5653798"/>
                </a:lnTo>
                <a:lnTo>
                  <a:pt x="5512511" y="5618264"/>
                </a:lnTo>
                <a:lnTo>
                  <a:pt x="5538584" y="5580075"/>
                </a:lnTo>
                <a:lnTo>
                  <a:pt x="5559450" y="5539638"/>
                </a:lnTo>
                <a:lnTo>
                  <a:pt x="5575084" y="5497461"/>
                </a:lnTo>
                <a:lnTo>
                  <a:pt x="5585511" y="5454027"/>
                </a:lnTo>
                <a:lnTo>
                  <a:pt x="5590705" y="5409857"/>
                </a:lnTo>
                <a:close/>
              </a:path>
            </a:pathLst>
          </a:custGeom>
          <a:solidFill>
            <a:srgbClr val="44536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4936236" y="1164336"/>
            <a:ext cx="2574290" cy="2517775"/>
          </a:xfrm>
          <a:custGeom>
            <a:avLst/>
            <a:gdLst/>
            <a:ahLst/>
            <a:cxnLst/>
            <a:rect l="l" t="t" r="r" b="b"/>
            <a:pathLst>
              <a:path w="2574290" h="2517775">
                <a:moveTo>
                  <a:pt x="0" y="1258824"/>
                </a:moveTo>
                <a:lnTo>
                  <a:pt x="887" y="1306014"/>
                </a:lnTo>
                <a:lnTo>
                  <a:pt x="3530" y="1352767"/>
                </a:lnTo>
                <a:lnTo>
                  <a:pt x="7895" y="1399051"/>
                </a:lnTo>
                <a:lnTo>
                  <a:pt x="13954" y="1444836"/>
                </a:lnTo>
                <a:lnTo>
                  <a:pt x="21673" y="1490092"/>
                </a:lnTo>
                <a:lnTo>
                  <a:pt x="31023" y="1534787"/>
                </a:lnTo>
                <a:lnTo>
                  <a:pt x="41972" y="1578893"/>
                </a:lnTo>
                <a:lnTo>
                  <a:pt x="54489" y="1622377"/>
                </a:lnTo>
                <a:lnTo>
                  <a:pt x="68543" y="1665210"/>
                </a:lnTo>
                <a:lnTo>
                  <a:pt x="84103" y="1707362"/>
                </a:lnTo>
                <a:lnTo>
                  <a:pt x="101137" y="1748801"/>
                </a:lnTo>
                <a:lnTo>
                  <a:pt x="119615" y="1789498"/>
                </a:lnTo>
                <a:lnTo>
                  <a:pt x="139506" y="1829422"/>
                </a:lnTo>
                <a:lnTo>
                  <a:pt x="160778" y="1868543"/>
                </a:lnTo>
                <a:lnTo>
                  <a:pt x="183400" y="1906830"/>
                </a:lnTo>
                <a:lnTo>
                  <a:pt x="207341" y="1944253"/>
                </a:lnTo>
                <a:lnTo>
                  <a:pt x="232571" y="1980780"/>
                </a:lnTo>
                <a:lnTo>
                  <a:pt x="259057" y="2016383"/>
                </a:lnTo>
                <a:lnTo>
                  <a:pt x="286770" y="2051031"/>
                </a:lnTo>
                <a:lnTo>
                  <a:pt x="315677" y="2084692"/>
                </a:lnTo>
                <a:lnTo>
                  <a:pt x="345748" y="2117337"/>
                </a:lnTo>
                <a:lnTo>
                  <a:pt x="376951" y="2148935"/>
                </a:lnTo>
                <a:lnTo>
                  <a:pt x="409256" y="2179456"/>
                </a:lnTo>
                <a:lnTo>
                  <a:pt x="442632" y="2208869"/>
                </a:lnTo>
                <a:lnTo>
                  <a:pt x="477046" y="2237144"/>
                </a:lnTo>
                <a:lnTo>
                  <a:pt x="512469" y="2264250"/>
                </a:lnTo>
                <a:lnTo>
                  <a:pt x="548869" y="2290157"/>
                </a:lnTo>
                <a:lnTo>
                  <a:pt x="586215" y="2314835"/>
                </a:lnTo>
                <a:lnTo>
                  <a:pt x="624475" y="2338253"/>
                </a:lnTo>
                <a:lnTo>
                  <a:pt x="663620" y="2360381"/>
                </a:lnTo>
                <a:lnTo>
                  <a:pt x="703617" y="2381188"/>
                </a:lnTo>
                <a:lnTo>
                  <a:pt x="744435" y="2400644"/>
                </a:lnTo>
                <a:lnTo>
                  <a:pt x="786044" y="2418718"/>
                </a:lnTo>
                <a:lnTo>
                  <a:pt x="828413" y="2435381"/>
                </a:lnTo>
                <a:lnTo>
                  <a:pt x="871509" y="2450601"/>
                </a:lnTo>
                <a:lnTo>
                  <a:pt x="915303" y="2464348"/>
                </a:lnTo>
                <a:lnTo>
                  <a:pt x="959763" y="2476591"/>
                </a:lnTo>
                <a:lnTo>
                  <a:pt x="1004857" y="2487301"/>
                </a:lnTo>
                <a:lnTo>
                  <a:pt x="1050556" y="2496447"/>
                </a:lnTo>
                <a:lnTo>
                  <a:pt x="1096827" y="2503998"/>
                </a:lnTo>
                <a:lnTo>
                  <a:pt x="1143640" y="2509924"/>
                </a:lnTo>
                <a:lnTo>
                  <a:pt x="1190964" y="2514195"/>
                </a:lnTo>
                <a:lnTo>
                  <a:pt x="1238766" y="2516779"/>
                </a:lnTo>
                <a:lnTo>
                  <a:pt x="1287017" y="2517647"/>
                </a:lnTo>
                <a:lnTo>
                  <a:pt x="1335269" y="2516779"/>
                </a:lnTo>
                <a:lnTo>
                  <a:pt x="1383071" y="2514195"/>
                </a:lnTo>
                <a:lnTo>
                  <a:pt x="1430395" y="2509924"/>
                </a:lnTo>
                <a:lnTo>
                  <a:pt x="1477208" y="2503998"/>
                </a:lnTo>
                <a:lnTo>
                  <a:pt x="1523479" y="2496447"/>
                </a:lnTo>
                <a:lnTo>
                  <a:pt x="1569178" y="2487301"/>
                </a:lnTo>
                <a:lnTo>
                  <a:pt x="1614272" y="2476591"/>
                </a:lnTo>
                <a:lnTo>
                  <a:pt x="1658732" y="2464348"/>
                </a:lnTo>
                <a:lnTo>
                  <a:pt x="1702526" y="2450601"/>
                </a:lnTo>
                <a:lnTo>
                  <a:pt x="1745622" y="2435381"/>
                </a:lnTo>
                <a:lnTo>
                  <a:pt x="1787991" y="2418718"/>
                </a:lnTo>
                <a:lnTo>
                  <a:pt x="1829600" y="2400644"/>
                </a:lnTo>
                <a:lnTo>
                  <a:pt x="1870418" y="2381188"/>
                </a:lnTo>
                <a:lnTo>
                  <a:pt x="1910415" y="2360381"/>
                </a:lnTo>
                <a:lnTo>
                  <a:pt x="1949560" y="2338253"/>
                </a:lnTo>
                <a:lnTo>
                  <a:pt x="1987820" y="2314835"/>
                </a:lnTo>
                <a:lnTo>
                  <a:pt x="2025166" y="2290157"/>
                </a:lnTo>
                <a:lnTo>
                  <a:pt x="2061566" y="2264250"/>
                </a:lnTo>
                <a:lnTo>
                  <a:pt x="2096989" y="2237144"/>
                </a:lnTo>
                <a:lnTo>
                  <a:pt x="2131403" y="2208869"/>
                </a:lnTo>
                <a:lnTo>
                  <a:pt x="2164779" y="2179456"/>
                </a:lnTo>
                <a:lnTo>
                  <a:pt x="2197084" y="2148935"/>
                </a:lnTo>
                <a:lnTo>
                  <a:pt x="2228287" y="2117337"/>
                </a:lnTo>
                <a:lnTo>
                  <a:pt x="2258358" y="2084692"/>
                </a:lnTo>
                <a:lnTo>
                  <a:pt x="2287265" y="2051031"/>
                </a:lnTo>
                <a:lnTo>
                  <a:pt x="2314978" y="2016383"/>
                </a:lnTo>
                <a:lnTo>
                  <a:pt x="2341464" y="1980780"/>
                </a:lnTo>
                <a:lnTo>
                  <a:pt x="2366694" y="1944253"/>
                </a:lnTo>
                <a:lnTo>
                  <a:pt x="2390635" y="1906830"/>
                </a:lnTo>
                <a:lnTo>
                  <a:pt x="2413257" y="1868543"/>
                </a:lnTo>
                <a:lnTo>
                  <a:pt x="2434529" y="1829422"/>
                </a:lnTo>
                <a:lnTo>
                  <a:pt x="2454420" y="1789498"/>
                </a:lnTo>
                <a:lnTo>
                  <a:pt x="2472898" y="1748801"/>
                </a:lnTo>
                <a:lnTo>
                  <a:pt x="2489932" y="1707362"/>
                </a:lnTo>
                <a:lnTo>
                  <a:pt x="2505492" y="1665210"/>
                </a:lnTo>
                <a:lnTo>
                  <a:pt x="2519546" y="1622377"/>
                </a:lnTo>
                <a:lnTo>
                  <a:pt x="2532063" y="1578893"/>
                </a:lnTo>
                <a:lnTo>
                  <a:pt x="2543012" y="1534787"/>
                </a:lnTo>
                <a:lnTo>
                  <a:pt x="2552362" y="1490092"/>
                </a:lnTo>
                <a:lnTo>
                  <a:pt x="2560081" y="1444836"/>
                </a:lnTo>
                <a:lnTo>
                  <a:pt x="2566140" y="1399051"/>
                </a:lnTo>
                <a:lnTo>
                  <a:pt x="2570505" y="1352767"/>
                </a:lnTo>
                <a:lnTo>
                  <a:pt x="2573148" y="1306014"/>
                </a:lnTo>
                <a:lnTo>
                  <a:pt x="2574036" y="1258824"/>
                </a:lnTo>
                <a:lnTo>
                  <a:pt x="2573148" y="1211633"/>
                </a:lnTo>
                <a:lnTo>
                  <a:pt x="2570505" y="1164880"/>
                </a:lnTo>
                <a:lnTo>
                  <a:pt x="2566140" y="1118596"/>
                </a:lnTo>
                <a:lnTo>
                  <a:pt x="2560081" y="1072811"/>
                </a:lnTo>
                <a:lnTo>
                  <a:pt x="2552362" y="1027555"/>
                </a:lnTo>
                <a:lnTo>
                  <a:pt x="2543012" y="982860"/>
                </a:lnTo>
                <a:lnTo>
                  <a:pt x="2532063" y="938754"/>
                </a:lnTo>
                <a:lnTo>
                  <a:pt x="2519546" y="895270"/>
                </a:lnTo>
                <a:lnTo>
                  <a:pt x="2505492" y="852437"/>
                </a:lnTo>
                <a:lnTo>
                  <a:pt x="2489932" y="810285"/>
                </a:lnTo>
                <a:lnTo>
                  <a:pt x="2472898" y="768846"/>
                </a:lnTo>
                <a:lnTo>
                  <a:pt x="2454420" y="728149"/>
                </a:lnTo>
                <a:lnTo>
                  <a:pt x="2434529" y="688225"/>
                </a:lnTo>
                <a:lnTo>
                  <a:pt x="2413257" y="649104"/>
                </a:lnTo>
                <a:lnTo>
                  <a:pt x="2390635" y="610817"/>
                </a:lnTo>
                <a:lnTo>
                  <a:pt x="2366694" y="573394"/>
                </a:lnTo>
                <a:lnTo>
                  <a:pt x="2341464" y="536867"/>
                </a:lnTo>
                <a:lnTo>
                  <a:pt x="2314978" y="501264"/>
                </a:lnTo>
                <a:lnTo>
                  <a:pt x="2287265" y="466616"/>
                </a:lnTo>
                <a:lnTo>
                  <a:pt x="2258358" y="432955"/>
                </a:lnTo>
                <a:lnTo>
                  <a:pt x="2228287" y="400310"/>
                </a:lnTo>
                <a:lnTo>
                  <a:pt x="2197084" y="368712"/>
                </a:lnTo>
                <a:lnTo>
                  <a:pt x="2164779" y="338191"/>
                </a:lnTo>
                <a:lnTo>
                  <a:pt x="2131403" y="308778"/>
                </a:lnTo>
                <a:lnTo>
                  <a:pt x="2096989" y="280503"/>
                </a:lnTo>
                <a:lnTo>
                  <a:pt x="2061566" y="253397"/>
                </a:lnTo>
                <a:lnTo>
                  <a:pt x="2025166" y="227490"/>
                </a:lnTo>
                <a:lnTo>
                  <a:pt x="1987820" y="202812"/>
                </a:lnTo>
                <a:lnTo>
                  <a:pt x="1949560" y="179394"/>
                </a:lnTo>
                <a:lnTo>
                  <a:pt x="1910415" y="157266"/>
                </a:lnTo>
                <a:lnTo>
                  <a:pt x="1870418" y="136459"/>
                </a:lnTo>
                <a:lnTo>
                  <a:pt x="1829600" y="117003"/>
                </a:lnTo>
                <a:lnTo>
                  <a:pt x="1787991" y="98929"/>
                </a:lnTo>
                <a:lnTo>
                  <a:pt x="1745622" y="82266"/>
                </a:lnTo>
                <a:lnTo>
                  <a:pt x="1702526" y="67046"/>
                </a:lnTo>
                <a:lnTo>
                  <a:pt x="1658732" y="53299"/>
                </a:lnTo>
                <a:lnTo>
                  <a:pt x="1614272" y="41056"/>
                </a:lnTo>
                <a:lnTo>
                  <a:pt x="1569178" y="30346"/>
                </a:lnTo>
                <a:lnTo>
                  <a:pt x="1523479" y="21200"/>
                </a:lnTo>
                <a:lnTo>
                  <a:pt x="1477208" y="13649"/>
                </a:lnTo>
                <a:lnTo>
                  <a:pt x="1430395" y="7723"/>
                </a:lnTo>
                <a:lnTo>
                  <a:pt x="1383071" y="3452"/>
                </a:lnTo>
                <a:lnTo>
                  <a:pt x="1335269" y="868"/>
                </a:lnTo>
                <a:lnTo>
                  <a:pt x="1287017" y="0"/>
                </a:lnTo>
                <a:lnTo>
                  <a:pt x="1238766" y="868"/>
                </a:lnTo>
                <a:lnTo>
                  <a:pt x="1190964" y="3452"/>
                </a:lnTo>
                <a:lnTo>
                  <a:pt x="1143640" y="7723"/>
                </a:lnTo>
                <a:lnTo>
                  <a:pt x="1096827" y="13649"/>
                </a:lnTo>
                <a:lnTo>
                  <a:pt x="1050556" y="21200"/>
                </a:lnTo>
                <a:lnTo>
                  <a:pt x="1004857" y="30346"/>
                </a:lnTo>
                <a:lnTo>
                  <a:pt x="959763" y="41056"/>
                </a:lnTo>
                <a:lnTo>
                  <a:pt x="915303" y="53299"/>
                </a:lnTo>
                <a:lnTo>
                  <a:pt x="871509" y="67046"/>
                </a:lnTo>
                <a:lnTo>
                  <a:pt x="828413" y="82266"/>
                </a:lnTo>
                <a:lnTo>
                  <a:pt x="786044" y="98929"/>
                </a:lnTo>
                <a:lnTo>
                  <a:pt x="744435" y="117003"/>
                </a:lnTo>
                <a:lnTo>
                  <a:pt x="703617" y="136459"/>
                </a:lnTo>
                <a:lnTo>
                  <a:pt x="663620" y="157266"/>
                </a:lnTo>
                <a:lnTo>
                  <a:pt x="624475" y="179394"/>
                </a:lnTo>
                <a:lnTo>
                  <a:pt x="586215" y="202812"/>
                </a:lnTo>
                <a:lnTo>
                  <a:pt x="548869" y="227490"/>
                </a:lnTo>
                <a:lnTo>
                  <a:pt x="512469" y="253397"/>
                </a:lnTo>
                <a:lnTo>
                  <a:pt x="477046" y="280503"/>
                </a:lnTo>
                <a:lnTo>
                  <a:pt x="442632" y="308778"/>
                </a:lnTo>
                <a:lnTo>
                  <a:pt x="409256" y="338191"/>
                </a:lnTo>
                <a:lnTo>
                  <a:pt x="376951" y="368712"/>
                </a:lnTo>
                <a:lnTo>
                  <a:pt x="345748" y="400310"/>
                </a:lnTo>
                <a:lnTo>
                  <a:pt x="315677" y="432955"/>
                </a:lnTo>
                <a:lnTo>
                  <a:pt x="286770" y="466616"/>
                </a:lnTo>
                <a:lnTo>
                  <a:pt x="259057" y="501264"/>
                </a:lnTo>
                <a:lnTo>
                  <a:pt x="232571" y="536867"/>
                </a:lnTo>
                <a:lnTo>
                  <a:pt x="207341" y="573394"/>
                </a:lnTo>
                <a:lnTo>
                  <a:pt x="183400" y="610817"/>
                </a:lnTo>
                <a:lnTo>
                  <a:pt x="160778" y="649104"/>
                </a:lnTo>
                <a:lnTo>
                  <a:pt x="139506" y="688225"/>
                </a:lnTo>
                <a:lnTo>
                  <a:pt x="119615" y="728149"/>
                </a:lnTo>
                <a:lnTo>
                  <a:pt x="101137" y="768846"/>
                </a:lnTo>
                <a:lnTo>
                  <a:pt x="84103" y="810285"/>
                </a:lnTo>
                <a:lnTo>
                  <a:pt x="68543" y="852437"/>
                </a:lnTo>
                <a:lnTo>
                  <a:pt x="54489" y="895270"/>
                </a:lnTo>
                <a:lnTo>
                  <a:pt x="41972" y="938754"/>
                </a:lnTo>
                <a:lnTo>
                  <a:pt x="31023" y="982860"/>
                </a:lnTo>
                <a:lnTo>
                  <a:pt x="21673" y="1027555"/>
                </a:lnTo>
                <a:lnTo>
                  <a:pt x="13954" y="1072811"/>
                </a:lnTo>
                <a:lnTo>
                  <a:pt x="7895" y="1118596"/>
                </a:lnTo>
                <a:lnTo>
                  <a:pt x="3530" y="1164880"/>
                </a:lnTo>
                <a:lnTo>
                  <a:pt x="887" y="1211633"/>
                </a:lnTo>
                <a:lnTo>
                  <a:pt x="0" y="1258824"/>
                </a:lnTo>
                <a:close/>
              </a:path>
            </a:pathLst>
          </a:custGeom>
          <a:ln w="9144">
            <a:solidFill>
              <a:srgbClr val="F8F8F8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7727219" y="769556"/>
            <a:ext cx="1188720" cy="1188720"/>
          </a:xfrm>
          <a:custGeom>
            <a:avLst/>
            <a:gdLst/>
            <a:ahLst/>
            <a:cxnLst/>
            <a:rect l="l" t="t" r="r" b="b"/>
            <a:pathLst>
              <a:path w="1188720" h="1188720">
                <a:moveTo>
                  <a:pt x="90249" y="0"/>
                </a:moveTo>
                <a:lnTo>
                  <a:pt x="56274" y="6619"/>
                </a:lnTo>
                <a:lnTo>
                  <a:pt x="26384" y="26479"/>
                </a:lnTo>
                <a:lnTo>
                  <a:pt x="6596" y="56296"/>
                </a:lnTo>
                <a:lnTo>
                  <a:pt x="0" y="90233"/>
                </a:lnTo>
                <a:lnTo>
                  <a:pt x="6596" y="124170"/>
                </a:lnTo>
                <a:lnTo>
                  <a:pt x="26384" y="153987"/>
                </a:lnTo>
                <a:lnTo>
                  <a:pt x="1034129" y="1161732"/>
                </a:lnTo>
                <a:lnTo>
                  <a:pt x="1064019" y="1181592"/>
                </a:lnTo>
                <a:lnTo>
                  <a:pt x="1097994" y="1188212"/>
                </a:lnTo>
                <a:lnTo>
                  <a:pt x="1131945" y="1181592"/>
                </a:lnTo>
                <a:lnTo>
                  <a:pt x="1161764" y="1161732"/>
                </a:lnTo>
                <a:lnTo>
                  <a:pt x="1181623" y="1131915"/>
                </a:lnTo>
                <a:lnTo>
                  <a:pt x="1188243" y="1097978"/>
                </a:lnTo>
                <a:lnTo>
                  <a:pt x="1181623" y="1064041"/>
                </a:lnTo>
                <a:lnTo>
                  <a:pt x="1161764" y="1034224"/>
                </a:lnTo>
                <a:lnTo>
                  <a:pt x="154019" y="26479"/>
                </a:lnTo>
                <a:lnTo>
                  <a:pt x="124200" y="6619"/>
                </a:lnTo>
                <a:lnTo>
                  <a:pt x="902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9037634" y="436171"/>
            <a:ext cx="2703830" cy="678180"/>
          </a:xfrm>
          <a:custGeom>
            <a:avLst/>
            <a:gdLst/>
            <a:ahLst/>
            <a:cxnLst/>
            <a:rect l="l" t="t" r="r" b="b"/>
            <a:pathLst>
              <a:path w="2703829" h="678180">
                <a:moveTo>
                  <a:pt x="2703429" y="0"/>
                </a:moveTo>
                <a:lnTo>
                  <a:pt x="0" y="0"/>
                </a:lnTo>
                <a:lnTo>
                  <a:pt x="0" y="678044"/>
                </a:lnTo>
                <a:lnTo>
                  <a:pt x="2703429" y="678044"/>
                </a:lnTo>
                <a:lnTo>
                  <a:pt x="2703429" y="0"/>
                </a:lnTo>
                <a:close/>
              </a:path>
            </a:pathLst>
          </a:custGeom>
          <a:solidFill>
            <a:srgbClr val="FDFDFD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4" name="bg 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63050" y="621238"/>
            <a:ext cx="2460970" cy="248968"/>
          </a:xfrm>
          <a:prstGeom prst="rect">
            <a:avLst/>
          </a:prstGeom>
        </p:spPr>
      </p:pic>
      <p:sp>
        <p:nvSpPr>
          <p:cNvPr id="25" name="bg object 25"/>
          <p:cNvSpPr/>
          <p:nvPr/>
        </p:nvSpPr>
        <p:spPr>
          <a:xfrm>
            <a:off x="9163050" y="946781"/>
            <a:ext cx="2461260" cy="14604"/>
          </a:xfrm>
          <a:custGeom>
            <a:avLst/>
            <a:gdLst/>
            <a:ahLst/>
            <a:cxnLst/>
            <a:rect l="l" t="t" r="r" b="b"/>
            <a:pathLst>
              <a:path w="2461259" h="14605">
                <a:moveTo>
                  <a:pt x="2460970" y="0"/>
                </a:moveTo>
                <a:lnTo>
                  <a:pt x="0" y="0"/>
                </a:lnTo>
                <a:lnTo>
                  <a:pt x="0" y="14009"/>
                </a:lnTo>
                <a:lnTo>
                  <a:pt x="2460970" y="14009"/>
                </a:lnTo>
                <a:lnTo>
                  <a:pt x="2460970" y="0"/>
                </a:lnTo>
                <a:close/>
              </a:path>
            </a:pathLst>
          </a:custGeom>
          <a:solidFill>
            <a:srgbClr val="EC1B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3D668-E87C-4186-85A1-BDD24463189D}" type="datetimeFigureOut">
              <a:rPr lang="en-US" smtClean="0"/>
              <a:t>1/24/2026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19030-FC33-4D71-9BCB-94E942FBE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462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450952" y="351728"/>
            <a:ext cx="1343367" cy="1355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10450952" y="529033"/>
            <a:ext cx="1343660" cy="8255"/>
          </a:xfrm>
          <a:custGeom>
            <a:avLst/>
            <a:gdLst/>
            <a:ahLst/>
            <a:cxnLst/>
            <a:rect l="l" t="t" r="r" b="b"/>
            <a:pathLst>
              <a:path w="1343659" h="8254">
                <a:moveTo>
                  <a:pt x="1343367" y="0"/>
                </a:moveTo>
                <a:lnTo>
                  <a:pt x="0" y="0"/>
                </a:lnTo>
                <a:lnTo>
                  <a:pt x="0" y="7630"/>
                </a:lnTo>
                <a:lnTo>
                  <a:pt x="1343367" y="7630"/>
                </a:lnTo>
                <a:lnTo>
                  <a:pt x="1343367" y="0"/>
                </a:lnTo>
                <a:close/>
              </a:path>
            </a:pathLst>
          </a:custGeom>
          <a:solidFill>
            <a:srgbClr val="EC1B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655689" y="2706750"/>
            <a:ext cx="3639820" cy="878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323841" y="1972766"/>
            <a:ext cx="6317615" cy="2343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1/24/2026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3333" y="1877060"/>
            <a:ext cx="5951220" cy="2038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10" dirty="0">
                <a:solidFill>
                  <a:srgbClr val="9E0E04"/>
                </a:solidFill>
                <a:latin typeface="Times New Roman"/>
                <a:cs typeface="Times New Roman"/>
              </a:rPr>
              <a:t>Introduction</a:t>
            </a:r>
            <a:endParaRPr sz="4400">
              <a:latin typeface="Times New Roman"/>
              <a:cs typeface="Times New Roman"/>
            </a:endParaRPr>
          </a:p>
          <a:p>
            <a:pPr marL="12700" marR="5080">
              <a:lnSpc>
                <a:spcPct val="100000"/>
              </a:lnSpc>
            </a:pPr>
            <a:r>
              <a:rPr sz="4400" spc="-225" dirty="0">
                <a:solidFill>
                  <a:srgbClr val="9E0E04"/>
                </a:solidFill>
                <a:latin typeface="Times New Roman"/>
                <a:cs typeface="Times New Roman"/>
              </a:rPr>
              <a:t>To</a:t>
            </a:r>
            <a:r>
              <a:rPr sz="4400" spc="-245" dirty="0">
                <a:solidFill>
                  <a:srgbClr val="9E0E04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9E0E04"/>
                </a:solidFill>
                <a:latin typeface="Times New Roman"/>
                <a:cs typeface="Times New Roman"/>
              </a:rPr>
              <a:t>ACCA</a:t>
            </a:r>
            <a:r>
              <a:rPr sz="4400" spc="-254" dirty="0">
                <a:solidFill>
                  <a:srgbClr val="9E0E04"/>
                </a:solidFill>
                <a:latin typeface="Times New Roman"/>
                <a:cs typeface="Times New Roman"/>
              </a:rPr>
              <a:t> </a:t>
            </a:r>
            <a:r>
              <a:rPr sz="4400" dirty="0">
                <a:solidFill>
                  <a:srgbClr val="9E0E04"/>
                </a:solidFill>
                <a:latin typeface="Times New Roman"/>
                <a:cs typeface="Times New Roman"/>
              </a:rPr>
              <a:t>Data</a:t>
            </a:r>
            <a:r>
              <a:rPr sz="4400" spc="-260" dirty="0">
                <a:solidFill>
                  <a:srgbClr val="9E0E04"/>
                </a:solidFill>
                <a:latin typeface="Times New Roman"/>
                <a:cs typeface="Times New Roman"/>
              </a:rPr>
              <a:t> </a:t>
            </a:r>
            <a:r>
              <a:rPr sz="4400" spc="-10" dirty="0">
                <a:solidFill>
                  <a:srgbClr val="9E0E04"/>
                </a:solidFill>
                <a:latin typeface="Times New Roman"/>
                <a:cs typeface="Times New Roman"/>
              </a:rPr>
              <a:t>Analytics </a:t>
            </a:r>
            <a:r>
              <a:rPr sz="4400" dirty="0">
                <a:solidFill>
                  <a:srgbClr val="9E0E04"/>
                </a:solidFill>
                <a:latin typeface="Times New Roman"/>
                <a:cs typeface="Times New Roman"/>
              </a:rPr>
              <a:t>Certification</a:t>
            </a:r>
            <a:r>
              <a:rPr sz="4400" spc="-50" dirty="0">
                <a:solidFill>
                  <a:srgbClr val="9E0E04"/>
                </a:solidFill>
                <a:latin typeface="Times New Roman"/>
                <a:cs typeface="Times New Roman"/>
              </a:rPr>
              <a:t> </a:t>
            </a:r>
            <a:r>
              <a:rPr sz="4400" spc="-10" dirty="0">
                <a:solidFill>
                  <a:srgbClr val="9E0E04"/>
                </a:solidFill>
                <a:latin typeface="Times New Roman"/>
                <a:cs typeface="Times New Roman"/>
              </a:rPr>
              <a:t>Program</a:t>
            </a:r>
            <a:endParaRPr sz="4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94710" t="16146" b="14454"/>
          <a:stretch/>
        </p:blipFill>
        <p:spPr>
          <a:xfrm flipH="1">
            <a:off x="635932" y="833718"/>
            <a:ext cx="2685491" cy="5257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14239" t="16146" b="14454"/>
          <a:stretch/>
        </p:blipFill>
        <p:spPr>
          <a:xfrm flipH="1">
            <a:off x="2445976" y="820271"/>
            <a:ext cx="9746024" cy="52578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83341" y="-1"/>
            <a:ext cx="4288991" cy="5768789"/>
          </a:xfrm>
          <a:prstGeom prst="rect">
            <a:avLst/>
          </a:prstGeom>
          <a:solidFill>
            <a:srgbClr val="9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4625"/>
            <a:r>
              <a:rPr lang="en-US" sz="2800" b="1" dirty="0"/>
              <a:t>OBJECTIVES </a:t>
            </a:r>
          </a:p>
          <a:p>
            <a:pPr marL="174625"/>
            <a:r>
              <a:rPr lang="en-US" sz="2800" b="1" dirty="0"/>
              <a:t>OF THE SESSION</a:t>
            </a:r>
          </a:p>
          <a:p>
            <a:pPr marL="174625"/>
            <a:endParaRPr lang="en-US" b="1" dirty="0"/>
          </a:p>
          <a:p>
            <a:pPr marL="517525" indent="-234950">
              <a:buFont typeface="Arial" panose="020B0604020202020204" pitchFamily="34" charset="0"/>
              <a:buChar char="•"/>
            </a:pPr>
            <a:r>
              <a:rPr lang="en-US" sz="2000" dirty="0"/>
              <a:t>To understand the certification, structure, and skills it provides.</a:t>
            </a:r>
          </a:p>
          <a:p>
            <a:pPr marL="517525" lvl="1" indent="-2349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17525" indent="-234950">
              <a:buFont typeface="Arial" panose="020B0604020202020204" pitchFamily="34" charset="0"/>
              <a:buChar char="•"/>
            </a:pPr>
            <a:r>
              <a:rPr lang="en-US" sz="2000" dirty="0"/>
              <a:t>To highlight the Importance of Data Analytics in Accounting: Critical for informed decision-making and professional relevance.</a:t>
            </a:r>
          </a:p>
          <a:p>
            <a:pPr marL="517525" lvl="1" indent="-2349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17525" indent="-234950">
              <a:buFont typeface="Arial" panose="020B0604020202020204" pitchFamily="34" charset="0"/>
              <a:buChar char="•"/>
            </a:pPr>
            <a:r>
              <a:rPr lang="en-US" sz="2000" dirty="0"/>
              <a:t>To understand the </a:t>
            </a:r>
            <a:r>
              <a:rPr lang="en-US" sz="2000" dirty="0">
                <a:solidFill>
                  <a:srgbClr val="FFFFFF"/>
                </a:solidFill>
                <a:cs typeface="Calibri"/>
              </a:rPr>
              <a:t>A.</a:t>
            </a:r>
            <a:r>
              <a:rPr lang="en-US" sz="2000" spc="-75" dirty="0">
                <a:solidFill>
                  <a:srgbClr val="FFFFFF"/>
                </a:solidFill>
                <a:cs typeface="Calibri"/>
              </a:rPr>
              <a:t> </a:t>
            </a:r>
            <a:r>
              <a:rPr lang="en-US" sz="2000" dirty="0">
                <a:solidFill>
                  <a:srgbClr val="FFFFFF"/>
                </a:solidFill>
                <a:cs typeface="Calibri"/>
              </a:rPr>
              <a:t>J.</a:t>
            </a:r>
            <a:r>
              <a:rPr lang="en-US" sz="2000" spc="-70" dirty="0">
                <a:solidFill>
                  <a:srgbClr val="FFFFFF"/>
                </a:solidFill>
                <a:cs typeface="Calibri"/>
              </a:rPr>
              <a:t> </a:t>
            </a:r>
            <a:r>
              <a:rPr lang="en-US" sz="2000" dirty="0">
                <a:solidFill>
                  <a:srgbClr val="FFFFFF"/>
                </a:solidFill>
                <a:cs typeface="Calibri"/>
              </a:rPr>
              <a:t>Silicon</a:t>
            </a:r>
            <a:r>
              <a:rPr lang="en-US" sz="2000" spc="-70" dirty="0">
                <a:solidFill>
                  <a:srgbClr val="FFFFFF"/>
                </a:solidFill>
                <a:cs typeface="Calibri"/>
              </a:rPr>
              <a:t> </a:t>
            </a:r>
            <a:r>
              <a:rPr lang="en-US" sz="2000" spc="-20" dirty="0">
                <a:solidFill>
                  <a:srgbClr val="FFFFFF"/>
                </a:solidFill>
                <a:cs typeface="Calibri"/>
              </a:rPr>
              <a:t>Training</a:t>
            </a:r>
            <a:r>
              <a:rPr lang="en-US" sz="2000" spc="-50" dirty="0">
                <a:solidFill>
                  <a:srgbClr val="FFFFFF"/>
                </a:solidFill>
                <a:cs typeface="Calibri"/>
              </a:rPr>
              <a:t> </a:t>
            </a:r>
            <a:r>
              <a:rPr lang="en-US" sz="2000" spc="-10" dirty="0">
                <a:solidFill>
                  <a:srgbClr val="FFFFFF"/>
                </a:solidFill>
                <a:cs typeface="Calibri"/>
              </a:rPr>
              <a:t>Structure</a:t>
            </a:r>
            <a:endParaRPr lang="en-US" sz="2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1957" y="249198"/>
            <a:ext cx="1478483" cy="37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04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884823"/>
            <a:ext cx="12192000" cy="4695706"/>
          </a:xfrm>
          <a:prstGeom prst="rect">
            <a:avLst/>
          </a:prstGeom>
          <a:solidFill>
            <a:srgbClr val="9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1957" y="249198"/>
            <a:ext cx="1478483" cy="3729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1364" y="884823"/>
            <a:ext cx="5284695" cy="4695706"/>
          </a:xfrm>
          <a:prstGeom prst="rect">
            <a:avLst/>
          </a:prstGeom>
          <a:solidFill>
            <a:srgbClr val="9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2575"/>
            <a:r>
              <a:rPr lang="en-US" sz="2800" b="1" dirty="0"/>
              <a:t>WHY ACCA DATA </a:t>
            </a:r>
          </a:p>
          <a:p>
            <a:pPr marL="282575"/>
            <a:r>
              <a:rPr lang="en-US" sz="2800" b="1" dirty="0"/>
              <a:t>ANALYTICS CERTIFICATION?</a:t>
            </a:r>
          </a:p>
          <a:p>
            <a:pPr marL="282575"/>
            <a:endParaRPr lang="en-US" sz="1400" b="1" dirty="0"/>
          </a:p>
          <a:p>
            <a:pPr marL="739775" lvl="0" indent="-342900">
              <a:buFont typeface="Arial" panose="020B0604020202020204" pitchFamily="34" charset="0"/>
              <a:buChar char="•"/>
            </a:pPr>
            <a:r>
              <a:rPr lang="en-US" sz="2000" dirty="0"/>
              <a:t>Globally recognized credential tailored for accountants.</a:t>
            </a:r>
          </a:p>
          <a:p>
            <a:pPr marL="739775" lvl="0" indent="-342900">
              <a:buFont typeface="Arial" panose="020B0604020202020204" pitchFamily="34" charset="0"/>
              <a:buChar char="•"/>
            </a:pPr>
            <a:endParaRPr lang="en-US" sz="1050" dirty="0"/>
          </a:p>
          <a:p>
            <a:pPr marL="739775" lvl="0" indent="-342900">
              <a:buFont typeface="Arial" panose="020B0604020202020204" pitchFamily="34" charset="0"/>
              <a:buChar char="•"/>
            </a:pPr>
            <a:r>
              <a:rPr lang="en-US" sz="2000" dirty="0"/>
              <a:t>Equips participants with practical tools and techniques.</a:t>
            </a:r>
          </a:p>
          <a:p>
            <a:pPr marL="739775" lvl="0" indent="-342900">
              <a:buFont typeface="Arial" panose="020B0604020202020204" pitchFamily="34" charset="0"/>
              <a:buChar char="•"/>
            </a:pPr>
            <a:endParaRPr lang="en-US" sz="1050" dirty="0"/>
          </a:p>
          <a:p>
            <a:pPr marL="739775" lvl="0" indent="-342900">
              <a:buFont typeface="Arial" panose="020B0604020202020204" pitchFamily="34" charset="0"/>
              <a:buChar char="•"/>
            </a:pPr>
            <a:r>
              <a:rPr lang="en-US" sz="2000" dirty="0"/>
              <a:t>Enhances employability and credibility.</a:t>
            </a:r>
          </a:p>
          <a:p>
            <a:pPr marL="739775" lvl="0" indent="-342900">
              <a:buFont typeface="Arial" panose="020B0604020202020204" pitchFamily="34" charset="0"/>
              <a:buChar char="•"/>
            </a:pPr>
            <a:endParaRPr lang="en-US" sz="1050" dirty="0"/>
          </a:p>
          <a:p>
            <a:pPr marL="739775" lvl="0" indent="-342900">
              <a:buFont typeface="Arial" panose="020B0604020202020204" pitchFamily="34" charset="0"/>
              <a:buChar char="•"/>
            </a:pPr>
            <a:r>
              <a:rPr lang="en-US" sz="2000" dirty="0"/>
              <a:t>Positions professionals for leadership in a digital-first world.</a:t>
            </a:r>
          </a:p>
        </p:txBody>
      </p:sp>
      <p:pic>
        <p:nvPicPr>
          <p:cNvPr id="2050" name="Picture 2" descr="Black Professionals Demands and Expectations in 202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8" r="5829"/>
          <a:stretch/>
        </p:blipFill>
        <p:spPr bwMode="auto">
          <a:xfrm>
            <a:off x="5688106" y="1503387"/>
            <a:ext cx="6094035" cy="469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443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02720-68F6-AF61-5512-5CD5B8B60F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BF3AACDD-D299-596D-8E66-959CE0097C0D}"/>
              </a:ext>
            </a:extLst>
          </p:cNvPr>
          <p:cNvSpPr txBox="1"/>
          <p:nvPr/>
        </p:nvSpPr>
        <p:spPr>
          <a:xfrm>
            <a:off x="-21771" y="733154"/>
            <a:ext cx="7007859" cy="755976"/>
          </a:xfrm>
          <a:prstGeom prst="rect">
            <a:avLst/>
          </a:prstGeom>
          <a:solidFill>
            <a:srgbClr val="9E0000"/>
          </a:solidFill>
        </p:spPr>
        <p:txBody>
          <a:bodyPr vert="horz" wrap="square" lIns="0" tIns="321945" rIns="0" bIns="0" rtlCol="0">
            <a:spAutoFit/>
          </a:bodyPr>
          <a:lstStyle/>
          <a:p>
            <a:pPr marL="548640">
              <a:lnSpc>
                <a:spcPct val="100000"/>
              </a:lnSpc>
              <a:spcBef>
                <a:spcPts val="2535"/>
              </a:spcBef>
            </a:pPr>
            <a:r>
              <a:rPr lang="en-GB" sz="2800" b="1" spc="-10" dirty="0">
                <a:solidFill>
                  <a:srgbClr val="FFFFFF"/>
                </a:solidFill>
                <a:latin typeface="Calibri"/>
                <a:cs typeface="Calibri"/>
              </a:rPr>
              <a:t>ACCA TRAINING CURRICULUM</a:t>
            </a: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027CD442-31EE-4640-7D9F-DF7ECF9D8AFA}"/>
              </a:ext>
            </a:extLst>
          </p:cNvPr>
          <p:cNvSpPr txBox="1"/>
          <p:nvPr/>
        </p:nvSpPr>
        <p:spPr>
          <a:xfrm>
            <a:off x="838200" y="1752600"/>
            <a:ext cx="9906000" cy="44441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00" b="1" spc="-20" dirty="0">
                <a:latin typeface="Calibri"/>
                <a:cs typeface="Calibri"/>
              </a:rPr>
              <a:t>Training</a:t>
            </a:r>
            <a:r>
              <a:rPr sz="2400" b="1" spc="-114" dirty="0">
                <a:latin typeface="Calibri"/>
                <a:cs typeface="Calibri"/>
              </a:rPr>
              <a:t> </a:t>
            </a:r>
            <a:r>
              <a:rPr lang="en-GB" sz="2400" b="1" spc="-114" dirty="0">
                <a:latin typeface="Calibri"/>
                <a:cs typeface="Calibri"/>
              </a:rPr>
              <a:t>Modules</a:t>
            </a:r>
            <a:r>
              <a:rPr sz="2400" b="1" spc="-10" dirty="0">
                <a:latin typeface="Calibri"/>
                <a:cs typeface="Calibri"/>
              </a:rPr>
              <a:t>:</a:t>
            </a:r>
            <a:endParaRPr sz="2400" dirty="0">
              <a:latin typeface="Calibri"/>
              <a:cs typeface="Calibri"/>
            </a:endParaRP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1: General Introduction to Data Analytics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2: The CRISP Framework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3: Big Data and Data Analytics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4: Sources of Data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5: Types of Analytics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6: Data Analytics Methodologies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7: Mainstream Tools &amp; Key Applications of Data Analytics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8: Data Visualization and Communication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9: Skepticism in Data Analytics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10: Ethical Considerations in the Use of Data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/>
              <a:t>Module 11: Data Analysis Activity</a:t>
            </a:r>
            <a:endParaRPr lang="en-US"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4974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621791"/>
            <a:ext cx="7007859" cy="1117600"/>
          </a:xfrm>
          <a:prstGeom prst="rect">
            <a:avLst/>
          </a:prstGeom>
          <a:solidFill>
            <a:srgbClr val="9E0000"/>
          </a:solidFill>
        </p:spPr>
        <p:txBody>
          <a:bodyPr vert="horz" wrap="square" lIns="0" tIns="321945" rIns="0" bIns="0" rtlCol="0">
            <a:spAutoFit/>
          </a:bodyPr>
          <a:lstStyle/>
          <a:p>
            <a:pPr marL="548640">
              <a:lnSpc>
                <a:spcPct val="100000"/>
              </a:lnSpc>
              <a:spcBef>
                <a:spcPts val="2535"/>
              </a:spcBef>
            </a:pP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Introducing</a:t>
            </a:r>
            <a:r>
              <a:rPr sz="2800" b="1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A.</a:t>
            </a:r>
            <a:r>
              <a:rPr sz="2800" b="1" spc="-7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J.</a:t>
            </a:r>
            <a:r>
              <a:rPr sz="28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dirty="0">
                <a:solidFill>
                  <a:srgbClr val="FFFFFF"/>
                </a:solidFill>
                <a:latin typeface="Calibri"/>
                <a:cs typeface="Calibri"/>
              </a:rPr>
              <a:t>Silicon</a:t>
            </a:r>
            <a:r>
              <a:rPr sz="2800" b="1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20" dirty="0">
                <a:solidFill>
                  <a:srgbClr val="FFFFFF"/>
                </a:solidFill>
                <a:latin typeface="Calibri"/>
                <a:cs typeface="Calibri"/>
              </a:rPr>
              <a:t>Training</a:t>
            </a:r>
            <a:r>
              <a:rPr sz="2800" b="1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Structure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1700" y="1951481"/>
            <a:ext cx="5159375" cy="3439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0" dirty="0">
                <a:latin typeface="Calibri"/>
                <a:cs typeface="Calibri"/>
              </a:rPr>
              <a:t>Training</a:t>
            </a:r>
            <a:r>
              <a:rPr sz="2800" b="1" spc="-114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Pathway:</a:t>
            </a:r>
            <a:endParaRPr sz="2800">
              <a:latin typeface="Calibri"/>
              <a:cs typeface="Calibri"/>
            </a:endParaRPr>
          </a:p>
          <a:p>
            <a:pPr marL="328930" indent="-317500">
              <a:lnSpc>
                <a:spcPct val="100000"/>
              </a:lnSpc>
              <a:buSzPct val="96428"/>
              <a:buFont typeface="Wingdings"/>
              <a:buChar char=""/>
              <a:tabLst>
                <a:tab pos="328930" algn="l"/>
              </a:tabLst>
            </a:pPr>
            <a:r>
              <a:rPr sz="2800" spc="-10" dirty="0">
                <a:latin typeface="Calibri"/>
                <a:cs typeface="Calibri"/>
              </a:rPr>
              <a:t>Foundation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+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Premium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Training</a:t>
            </a:r>
            <a:endParaRPr sz="2800">
              <a:latin typeface="Calibri"/>
              <a:cs typeface="Calibri"/>
            </a:endParaRPr>
          </a:p>
          <a:p>
            <a:pPr marL="328930" indent="-317500">
              <a:lnSpc>
                <a:spcPct val="100000"/>
              </a:lnSpc>
              <a:buSzPct val="96428"/>
              <a:buFont typeface="Wingdings"/>
              <a:buChar char=""/>
              <a:tabLst>
                <a:tab pos="328930" algn="l"/>
              </a:tabLst>
            </a:pPr>
            <a:r>
              <a:rPr sz="2800" dirty="0">
                <a:latin typeface="Calibri"/>
                <a:cs typeface="Calibri"/>
              </a:rPr>
              <a:t>ACCA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Data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Analytics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Training</a:t>
            </a:r>
            <a:endParaRPr sz="2800">
              <a:latin typeface="Calibri"/>
              <a:cs typeface="Calibri"/>
            </a:endParaRPr>
          </a:p>
          <a:p>
            <a:pPr marL="328930" indent="-317500">
              <a:lnSpc>
                <a:spcPct val="100000"/>
              </a:lnSpc>
              <a:buSzPct val="96428"/>
              <a:buFont typeface="Wingdings"/>
              <a:buChar char=""/>
              <a:tabLst>
                <a:tab pos="328930" algn="l"/>
              </a:tabLst>
            </a:pPr>
            <a:r>
              <a:rPr sz="2800" dirty="0">
                <a:latin typeface="Calibri"/>
                <a:cs typeface="Calibri"/>
              </a:rPr>
              <a:t>Live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virtual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classes</a:t>
            </a:r>
            <a:endParaRPr sz="2800">
              <a:latin typeface="Calibri"/>
              <a:cs typeface="Calibri"/>
            </a:endParaRPr>
          </a:p>
          <a:p>
            <a:pPr marL="328930" indent="-317500">
              <a:lnSpc>
                <a:spcPct val="100000"/>
              </a:lnSpc>
              <a:buSzPct val="96428"/>
              <a:buFont typeface="Wingdings"/>
              <a:buChar char=""/>
              <a:tabLst>
                <a:tab pos="328930" algn="l"/>
              </a:tabLst>
            </a:pPr>
            <a:r>
              <a:rPr sz="2800" dirty="0">
                <a:latin typeface="Calibri"/>
                <a:cs typeface="Calibri"/>
              </a:rPr>
              <a:t>Real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business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datasets</a:t>
            </a:r>
            <a:endParaRPr sz="2800">
              <a:latin typeface="Calibri"/>
              <a:cs typeface="Calibri"/>
            </a:endParaRPr>
          </a:p>
          <a:p>
            <a:pPr marL="328930" indent="-317500">
              <a:lnSpc>
                <a:spcPct val="100000"/>
              </a:lnSpc>
              <a:buSzPct val="96428"/>
              <a:buFont typeface="Wingdings"/>
              <a:buChar char=""/>
              <a:tabLst>
                <a:tab pos="328930" algn="l"/>
              </a:tabLst>
            </a:pPr>
            <a:r>
              <a:rPr sz="2800" dirty="0">
                <a:latin typeface="Calibri"/>
                <a:cs typeface="Calibri"/>
              </a:rPr>
              <a:t>Revision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+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Mock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Exam</a:t>
            </a:r>
            <a:endParaRPr sz="2800">
              <a:latin typeface="Calibri"/>
              <a:cs typeface="Calibri"/>
            </a:endParaRPr>
          </a:p>
          <a:p>
            <a:pPr marL="328930" indent="-317500">
              <a:lnSpc>
                <a:spcPct val="100000"/>
              </a:lnSpc>
              <a:spcBef>
                <a:spcPts val="5"/>
              </a:spcBef>
              <a:buSzPct val="96428"/>
              <a:buFont typeface="Wingdings"/>
              <a:buChar char=""/>
              <a:tabLst>
                <a:tab pos="328930" algn="l"/>
              </a:tabLst>
            </a:pPr>
            <a:r>
              <a:rPr sz="2800" dirty="0">
                <a:latin typeface="Calibri"/>
                <a:cs typeface="Calibri"/>
              </a:rPr>
              <a:t>Certificate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Completion</a:t>
            </a:r>
            <a:endParaRPr sz="2800">
              <a:latin typeface="Calibri"/>
              <a:cs typeface="Calibri"/>
            </a:endParaRPr>
          </a:p>
          <a:p>
            <a:pPr marL="328930" indent="-317500">
              <a:lnSpc>
                <a:spcPct val="100000"/>
              </a:lnSpc>
              <a:buSzPct val="96428"/>
              <a:buFont typeface="Wingdings"/>
              <a:buChar char=""/>
              <a:tabLst>
                <a:tab pos="328930" algn="l"/>
              </a:tabLst>
            </a:pPr>
            <a:r>
              <a:rPr sz="2800" dirty="0">
                <a:latin typeface="Calibri"/>
                <a:cs typeface="Calibri"/>
              </a:rPr>
              <a:t>Mode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Learning: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Virtual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(Zoom)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450952" y="345087"/>
            <a:ext cx="1343660" cy="189865"/>
            <a:chOff x="10450952" y="345087"/>
            <a:chExt cx="1343660" cy="1898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50952" y="345087"/>
              <a:ext cx="1343367" cy="13893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450952" y="526752"/>
              <a:ext cx="1343660" cy="8255"/>
            </a:xfrm>
            <a:custGeom>
              <a:avLst/>
              <a:gdLst/>
              <a:ahLst/>
              <a:cxnLst/>
              <a:rect l="l" t="t" r="r" b="b"/>
              <a:pathLst>
                <a:path w="1343659" h="8254">
                  <a:moveTo>
                    <a:pt x="1343367" y="0"/>
                  </a:moveTo>
                  <a:lnTo>
                    <a:pt x="0" y="0"/>
                  </a:lnTo>
                  <a:lnTo>
                    <a:pt x="0" y="7817"/>
                  </a:lnTo>
                  <a:lnTo>
                    <a:pt x="1343367" y="7817"/>
                  </a:lnTo>
                  <a:lnTo>
                    <a:pt x="1343367" y="0"/>
                  </a:lnTo>
                  <a:close/>
                </a:path>
              </a:pathLst>
            </a:custGeom>
            <a:solidFill>
              <a:srgbClr val="EC1B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0" y="621791"/>
            <a:ext cx="6239510" cy="1117600"/>
          </a:xfrm>
          <a:prstGeom prst="rect">
            <a:avLst/>
          </a:prstGeom>
          <a:solidFill>
            <a:srgbClr val="9E0000"/>
          </a:solidFill>
        </p:spPr>
        <p:txBody>
          <a:bodyPr vert="horz" wrap="square" lIns="0" tIns="321945" rIns="0" bIns="0" rtlCol="0">
            <a:spAutoFit/>
          </a:bodyPr>
          <a:lstStyle/>
          <a:p>
            <a:pPr marL="320040">
              <a:lnSpc>
                <a:spcPct val="100000"/>
              </a:lnSpc>
              <a:spcBef>
                <a:spcPts val="2535"/>
              </a:spcBef>
            </a:pPr>
            <a:r>
              <a:rPr lang="en-US" dirty="0"/>
              <a:t>TRAINING</a:t>
            </a:r>
            <a:r>
              <a:rPr lang="en-US" spc="-95" dirty="0"/>
              <a:t> </a:t>
            </a:r>
            <a:r>
              <a:rPr lang="en-US" spc="-10" dirty="0"/>
              <a:t>SCHEDULE</a:t>
            </a:r>
            <a:endParaRPr spc="-10" dirty="0"/>
          </a:p>
        </p:txBody>
      </p:sp>
      <p:sp>
        <p:nvSpPr>
          <p:cNvPr id="6" name="object 6"/>
          <p:cNvSpPr txBox="1"/>
          <p:nvPr/>
        </p:nvSpPr>
        <p:spPr>
          <a:xfrm>
            <a:off x="6490208" y="2803017"/>
            <a:ext cx="153035" cy="63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spc="-50" dirty="0">
                <a:latin typeface="Times New Roman"/>
                <a:cs typeface="Times New Roman"/>
              </a:rPr>
              <a:t>o o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02907" y="3717797"/>
            <a:ext cx="12763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000" spc="-50" dirty="0">
                <a:latin typeface="Times New Roman"/>
                <a:cs typeface="Times New Roman"/>
              </a:rPr>
              <a:t>o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02907" y="4022597"/>
            <a:ext cx="90424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Times New Roman"/>
                <a:cs typeface="Times New Roman"/>
              </a:rPr>
              <a:t>Revision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490208" y="1888363"/>
            <a:ext cx="4946015" cy="398970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solidFill>
                  <a:srgbClr val="9E0000"/>
                </a:solidFill>
                <a:latin typeface="Times New Roman"/>
                <a:cs typeface="Times New Roman"/>
              </a:rPr>
              <a:t>Weekend</a:t>
            </a:r>
            <a:r>
              <a:rPr sz="2000" b="1" spc="-3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Format:</a:t>
            </a:r>
            <a:r>
              <a:rPr sz="2000" b="1" spc="409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9E0000"/>
                </a:solidFill>
                <a:latin typeface="Times New Roman"/>
                <a:cs typeface="Times New Roman"/>
              </a:rPr>
              <a:t>WEEKENDS</a:t>
            </a:r>
            <a:endParaRPr sz="2000" dirty="0">
              <a:latin typeface="Times New Roman"/>
              <a:cs typeface="Times New Roman"/>
            </a:endParaRPr>
          </a:p>
          <a:p>
            <a:pPr marL="12700" marR="233679">
              <a:lnSpc>
                <a:spcPct val="100000"/>
              </a:lnSpc>
              <a:tabLst>
                <a:tab pos="926465" algn="l"/>
              </a:tabLst>
            </a:pPr>
            <a:r>
              <a:rPr sz="2000" spc="-50" dirty="0">
                <a:latin typeface="Times New Roman"/>
                <a:cs typeface="Times New Roman"/>
              </a:rPr>
              <a:t>o</a:t>
            </a:r>
            <a:r>
              <a:rPr sz="2000" dirty="0">
                <a:latin typeface="Times New Roman"/>
                <a:cs typeface="Times New Roman"/>
              </a:rPr>
              <a:t>	Saturday: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35" dirty="0">
                <a:latin typeface="Times New Roman"/>
                <a:cs typeface="Times New Roman"/>
              </a:rPr>
              <a:t>11</a:t>
            </a:r>
            <a:r>
              <a:rPr sz="2000" spc="-1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AM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–5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PM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(6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hours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per </a:t>
            </a:r>
            <a:r>
              <a:rPr sz="2000" dirty="0">
                <a:latin typeface="Times New Roman"/>
                <a:cs typeface="Times New Roman"/>
              </a:rPr>
              <a:t>session,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30-minute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break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included).</a:t>
            </a:r>
            <a:endParaRPr sz="2000" dirty="0">
              <a:latin typeface="Times New Roman"/>
              <a:cs typeface="Times New Roman"/>
            </a:endParaRPr>
          </a:p>
          <a:p>
            <a:pPr marL="927100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Sundays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2 PM –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5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PM</a:t>
            </a:r>
            <a:endParaRPr sz="2000" dirty="0">
              <a:latin typeface="Times New Roman"/>
              <a:cs typeface="Times New Roman"/>
            </a:endParaRPr>
          </a:p>
          <a:p>
            <a:pPr marL="927100" marR="5080" indent="101600">
              <a:lnSpc>
                <a:spcPct val="100000"/>
              </a:lnSpc>
            </a:pPr>
            <a:r>
              <a:rPr sz="2000" dirty="0">
                <a:latin typeface="Times New Roman"/>
                <a:cs typeface="Times New Roman"/>
              </a:rPr>
              <a:t>Revision</a:t>
            </a:r>
            <a:r>
              <a:rPr sz="2000" spc="47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8 hours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2 weeks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after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end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of </a:t>
            </a:r>
            <a:r>
              <a:rPr sz="2000" spc="-10" dirty="0">
                <a:latin typeface="Times New Roman"/>
                <a:cs typeface="Times New Roman"/>
              </a:rPr>
              <a:t>training</a:t>
            </a:r>
            <a:endParaRPr sz="2000" dirty="0">
              <a:latin typeface="Times New Roman"/>
              <a:cs typeface="Times New Roman"/>
            </a:endParaRPr>
          </a:p>
          <a:p>
            <a:pPr marL="964565">
              <a:lnSpc>
                <a:spcPct val="100000"/>
              </a:lnSpc>
              <a:tabLst>
                <a:tab pos="2402840" algn="l"/>
              </a:tabLst>
            </a:pPr>
            <a:r>
              <a:rPr sz="2000" dirty="0">
                <a:latin typeface="Times New Roman"/>
                <a:cs typeface="Times New Roman"/>
              </a:rPr>
              <a:t>Mock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Exam</a:t>
            </a:r>
            <a:r>
              <a:rPr sz="2000" dirty="0">
                <a:latin typeface="Times New Roman"/>
                <a:cs typeface="Times New Roman"/>
              </a:rPr>
              <a:t>	2 hours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1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week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after</a:t>
            </a:r>
            <a:endParaRPr sz="2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4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b="1" spc="-25" dirty="0">
                <a:solidFill>
                  <a:srgbClr val="9E0000"/>
                </a:solidFill>
                <a:latin typeface="Times New Roman"/>
                <a:cs typeface="Times New Roman"/>
              </a:rPr>
              <a:t>Total</a:t>
            </a:r>
            <a:r>
              <a:rPr sz="2000" b="1" spc="-4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Contact</a:t>
            </a:r>
            <a:r>
              <a:rPr sz="2000" b="1" spc="-6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Hours:</a:t>
            </a:r>
            <a:r>
              <a:rPr sz="2000" b="1" spc="-5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66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hours</a:t>
            </a:r>
            <a:endParaRPr sz="20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sz="2000" dirty="0">
              <a:latin typeface="Times New Roman"/>
              <a:cs typeface="Times New Roman"/>
            </a:endParaRPr>
          </a:p>
          <a:p>
            <a:pPr marL="12700" marR="327025">
              <a:lnSpc>
                <a:spcPct val="100000"/>
              </a:lnSpc>
            </a:pP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Further</a:t>
            </a:r>
            <a:r>
              <a:rPr sz="2000" b="1" spc="-7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Details:</a:t>
            </a:r>
            <a:r>
              <a:rPr sz="2000" b="1" spc="-4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i="1" spc="-70" dirty="0">
                <a:latin typeface="Times New Roman"/>
                <a:cs typeface="Times New Roman"/>
              </a:rPr>
              <a:t>To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be</a:t>
            </a:r>
            <a:r>
              <a:rPr sz="2000" i="1" spc="-10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communicated</a:t>
            </a:r>
            <a:r>
              <a:rPr sz="20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in</a:t>
            </a:r>
            <a:r>
              <a:rPr sz="2000" i="1" spc="-30" dirty="0">
                <a:latin typeface="Times New Roman"/>
                <a:cs typeface="Times New Roman"/>
              </a:rPr>
              <a:t> </a:t>
            </a:r>
            <a:r>
              <a:rPr sz="2000" i="1" spc="-25" dirty="0">
                <a:latin typeface="Times New Roman"/>
                <a:cs typeface="Times New Roman"/>
              </a:rPr>
              <a:t>due </a:t>
            </a:r>
            <a:r>
              <a:rPr sz="2000" i="1" spc="-10" dirty="0">
                <a:latin typeface="Times New Roman"/>
                <a:cs typeface="Times New Roman"/>
              </a:rPr>
              <a:t>course</a:t>
            </a:r>
            <a:r>
              <a:rPr sz="1800" i="1" spc="-10" dirty="0"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2018" y="2068449"/>
            <a:ext cx="5110582" cy="25742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188595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Commencement</a:t>
            </a:r>
            <a:r>
              <a:rPr sz="2000" b="1" spc="-7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Date:</a:t>
            </a:r>
            <a:r>
              <a:rPr sz="2000" b="1" spc="-6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-25" dirty="0">
                <a:latin typeface="Times New Roman"/>
                <a:cs typeface="Times New Roman"/>
              </a:rPr>
              <a:t>Feb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lang="en-US" sz="2000" dirty="0">
                <a:latin typeface="Times New Roman"/>
                <a:cs typeface="Times New Roman"/>
              </a:rPr>
              <a:t>14</a:t>
            </a:r>
            <a:r>
              <a:rPr sz="1950" baseline="25641" dirty="0">
                <a:latin typeface="Times New Roman"/>
                <a:cs typeface="Times New Roman"/>
              </a:rPr>
              <a:t>th</a:t>
            </a:r>
            <a:r>
              <a:rPr sz="1950" spc="277" baseline="25641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202</a:t>
            </a:r>
            <a:r>
              <a:rPr lang="en-GB" sz="2000" spc="-20" dirty="0">
                <a:latin typeface="Times New Roman"/>
                <a:cs typeface="Times New Roman"/>
              </a:rPr>
              <a:t>6</a:t>
            </a:r>
            <a:endParaRPr sz="2000" dirty="0">
              <a:latin typeface="Times New Roman"/>
              <a:cs typeface="Times New Roman"/>
            </a:endParaRPr>
          </a:p>
          <a:p>
            <a:pPr marL="38100">
              <a:lnSpc>
                <a:spcPct val="100000"/>
              </a:lnSpc>
              <a:spcBef>
                <a:spcPts val="1200"/>
              </a:spcBef>
            </a:pPr>
            <a:r>
              <a:rPr lang="en-US"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Mode</a:t>
            </a:r>
            <a:r>
              <a:rPr lang="en-US" sz="2000" b="1" spc="-2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of</a:t>
            </a:r>
            <a:r>
              <a:rPr lang="en-US" sz="2000" b="1" spc="-1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Learning:</a:t>
            </a:r>
            <a:r>
              <a:rPr lang="en-US" sz="2000" b="1" spc="484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-10" dirty="0">
                <a:latin typeface="Times New Roman"/>
                <a:cs typeface="Times New Roman"/>
              </a:rPr>
              <a:t>Virtual</a:t>
            </a:r>
            <a:endParaRPr lang="en-US" sz="2000" dirty="0">
              <a:latin typeface="Times New Roman"/>
              <a:cs typeface="Times New Roman"/>
            </a:endParaRPr>
          </a:p>
          <a:p>
            <a:pPr marL="381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Payment</a:t>
            </a:r>
            <a:r>
              <a:rPr sz="2000" b="1" spc="-3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spc="-10" dirty="0">
                <a:solidFill>
                  <a:srgbClr val="9E0000"/>
                </a:solidFill>
                <a:latin typeface="Times New Roman"/>
                <a:cs typeface="Times New Roman"/>
              </a:rPr>
              <a:t>Details:</a:t>
            </a:r>
            <a:endParaRPr sz="2000" dirty="0">
              <a:latin typeface="Times New Roman"/>
              <a:cs typeface="Times New Roman"/>
            </a:endParaRPr>
          </a:p>
          <a:p>
            <a:pPr marL="38100" marR="1283970">
              <a:lnSpc>
                <a:spcPct val="150100"/>
              </a:lnSpc>
            </a:pP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Bank</a:t>
            </a:r>
            <a:r>
              <a:rPr sz="2000" b="1" spc="-1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Name:</a:t>
            </a:r>
            <a:r>
              <a:rPr sz="2000" b="1" spc="-4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Zenith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Bank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Account</a:t>
            </a:r>
            <a:r>
              <a:rPr sz="2000" b="1" spc="-40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Name:</a:t>
            </a:r>
            <a:r>
              <a:rPr sz="2000" b="1" spc="-2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A.J.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Silicon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Account</a:t>
            </a:r>
            <a:r>
              <a:rPr sz="2000" b="1" spc="-4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9E0000"/>
                </a:solidFill>
                <a:latin typeface="Times New Roman"/>
                <a:cs typeface="Times New Roman"/>
              </a:rPr>
              <a:t>Number:</a:t>
            </a:r>
            <a:r>
              <a:rPr sz="2000" b="1" spc="-25" dirty="0">
                <a:solidFill>
                  <a:srgbClr val="9E0000"/>
                </a:solidFill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1013645866</a:t>
            </a:r>
            <a:endParaRPr sz="20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450952" y="351728"/>
            <a:ext cx="1343660" cy="185420"/>
            <a:chOff x="10450952" y="351728"/>
            <a:chExt cx="1343660" cy="1854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50952" y="351728"/>
              <a:ext cx="1343367" cy="1355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450952" y="529033"/>
              <a:ext cx="1343660" cy="8255"/>
            </a:xfrm>
            <a:custGeom>
              <a:avLst/>
              <a:gdLst/>
              <a:ahLst/>
              <a:cxnLst/>
              <a:rect l="l" t="t" r="r" b="b"/>
              <a:pathLst>
                <a:path w="1343659" h="8254">
                  <a:moveTo>
                    <a:pt x="1343367" y="0"/>
                  </a:moveTo>
                  <a:lnTo>
                    <a:pt x="0" y="0"/>
                  </a:lnTo>
                  <a:lnTo>
                    <a:pt x="0" y="7630"/>
                  </a:lnTo>
                  <a:lnTo>
                    <a:pt x="1343367" y="7630"/>
                  </a:lnTo>
                  <a:lnTo>
                    <a:pt x="1343367" y="0"/>
                  </a:lnTo>
                  <a:close/>
                </a:path>
              </a:pathLst>
            </a:custGeom>
            <a:solidFill>
              <a:srgbClr val="EC1B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0" y="621791"/>
            <a:ext cx="6606540" cy="1117600"/>
          </a:xfrm>
          <a:prstGeom prst="rect">
            <a:avLst/>
          </a:prstGeom>
          <a:solidFill>
            <a:srgbClr val="9E0000"/>
          </a:solidFill>
        </p:spPr>
        <p:txBody>
          <a:bodyPr vert="horz" wrap="square" lIns="0" tIns="321945" rIns="0" bIns="0" rtlCol="0">
            <a:spAutoFit/>
          </a:bodyPr>
          <a:lstStyle/>
          <a:p>
            <a:pPr marL="320040">
              <a:lnSpc>
                <a:spcPct val="100000"/>
              </a:lnSpc>
              <a:spcBef>
                <a:spcPts val="2535"/>
              </a:spcBef>
            </a:pPr>
            <a:r>
              <a:rPr dirty="0"/>
              <a:t>ACCA</a:t>
            </a:r>
            <a:r>
              <a:rPr spc="-45" dirty="0"/>
              <a:t> </a:t>
            </a:r>
            <a:r>
              <a:rPr spc="-30" dirty="0"/>
              <a:t>REGISTRATION</a:t>
            </a:r>
            <a:r>
              <a:rPr spc="-40" dirty="0"/>
              <a:t> </a:t>
            </a:r>
            <a:r>
              <a:rPr dirty="0"/>
              <a:t>AND</a:t>
            </a:r>
            <a:r>
              <a:rPr spc="-65" dirty="0"/>
              <a:t> </a:t>
            </a:r>
            <a:r>
              <a:rPr dirty="0"/>
              <a:t>EXAM</a:t>
            </a:r>
            <a:r>
              <a:rPr spc="-65" dirty="0"/>
              <a:t> </a:t>
            </a:r>
            <a:r>
              <a:rPr spc="-20" dirty="0"/>
              <a:t>FEES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606540" y="2066595"/>
            <a:ext cx="4876800" cy="44396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14350">
              <a:lnSpc>
                <a:spcPct val="100000"/>
              </a:lnSpc>
              <a:spcBef>
                <a:spcPts val="100"/>
              </a:spcBef>
            </a:pPr>
            <a:r>
              <a:rPr lang="en-US" sz="3600" b="1" spc="-10" dirty="0">
                <a:solidFill>
                  <a:srgbClr val="9E0000"/>
                </a:solidFill>
                <a:latin typeface="Calibri"/>
                <a:cs typeface="Calibri"/>
              </a:rPr>
              <a:t>Direct Payment to ACCA by any candidate:</a:t>
            </a:r>
            <a:r>
              <a:rPr lang="en-US" sz="3600" dirty="0">
                <a:latin typeface="Calibri"/>
                <a:cs typeface="Calibri"/>
              </a:rPr>
              <a:t>  </a:t>
            </a:r>
          </a:p>
          <a:p>
            <a:pPr marL="12700" marR="514350">
              <a:lnSpc>
                <a:spcPct val="100000"/>
              </a:lnSpc>
              <a:spcBef>
                <a:spcPts val="100"/>
              </a:spcBef>
            </a:pPr>
            <a:r>
              <a:rPr lang="en-US" sz="1800" dirty="0">
                <a:latin typeface="Calibri"/>
                <a:cs typeface="Calibri"/>
              </a:rPr>
              <a:t> </a:t>
            </a:r>
          </a:p>
          <a:p>
            <a:pPr marL="12700" marR="514350">
              <a:lnSpc>
                <a:spcPct val="100000"/>
              </a:lnSpc>
              <a:spcBef>
                <a:spcPts val="100"/>
              </a:spcBef>
            </a:pPr>
            <a:r>
              <a:rPr lang="en-US" sz="2400" b="1" spc="-10" dirty="0">
                <a:solidFill>
                  <a:srgbClr val="9E0000"/>
                </a:solidFill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Current</a:t>
            </a:r>
            <a:r>
              <a:rPr lang="en-US" sz="3200" i="1" spc="-4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rate</a:t>
            </a:r>
            <a:r>
              <a:rPr lang="en-US" sz="3200" i="1" spc="-2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at</a:t>
            </a:r>
            <a:r>
              <a:rPr lang="en-US" sz="3200" i="1" spc="-4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the</a:t>
            </a:r>
            <a:r>
              <a:rPr lang="en-US" sz="3200" i="1" spc="-2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date</a:t>
            </a:r>
            <a:r>
              <a:rPr lang="en-US" sz="3200" i="1" spc="-2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of</a:t>
            </a:r>
            <a:r>
              <a:rPr lang="en-US" sz="3200" i="1" spc="-4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registration</a:t>
            </a:r>
            <a:r>
              <a:rPr lang="en-US" sz="3200" i="1" spc="-15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is</a:t>
            </a:r>
            <a:r>
              <a:rPr lang="en-US" sz="3200" i="1" spc="-20" dirty="0">
                <a:latin typeface="Calibri"/>
                <a:cs typeface="Calibri"/>
              </a:rPr>
              <a:t> </a:t>
            </a:r>
            <a:r>
              <a:rPr lang="en-US" sz="3200" b="1" i="1" spc="-20" dirty="0">
                <a:latin typeface="Calibri"/>
                <a:cs typeface="Calibri"/>
              </a:rPr>
              <a:t>£100 </a:t>
            </a:r>
            <a:r>
              <a:rPr lang="en-US" sz="3200" i="1" dirty="0">
                <a:latin typeface="Calibri"/>
                <a:cs typeface="Calibri"/>
              </a:rPr>
              <a:t>Full</a:t>
            </a:r>
            <a:r>
              <a:rPr lang="en-US" sz="3200" i="1" spc="-4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payment</a:t>
            </a:r>
            <a:r>
              <a:rPr lang="en-US" sz="3200" i="1" spc="-55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and</a:t>
            </a:r>
            <a:r>
              <a:rPr lang="en-US" sz="3200" i="1" spc="-40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registration</a:t>
            </a:r>
            <a:r>
              <a:rPr lang="en-US" sz="3200" i="1" spc="-25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handled</a:t>
            </a:r>
            <a:r>
              <a:rPr lang="en-US" sz="3200" i="1" spc="-35" dirty="0">
                <a:latin typeface="Calibri"/>
                <a:cs typeface="Calibri"/>
              </a:rPr>
              <a:t> </a:t>
            </a:r>
            <a:r>
              <a:rPr lang="en-US" sz="3200" i="1" dirty="0">
                <a:latin typeface="Calibri"/>
                <a:cs typeface="Calibri"/>
              </a:rPr>
              <a:t>by</a:t>
            </a:r>
            <a:r>
              <a:rPr lang="en-US" sz="3200" i="1" spc="-35" dirty="0">
                <a:latin typeface="Calibri"/>
                <a:cs typeface="Calibri"/>
              </a:rPr>
              <a:t> </a:t>
            </a:r>
            <a:r>
              <a:rPr lang="en-US" sz="3200" i="1" spc="-25" dirty="0">
                <a:latin typeface="Calibri"/>
                <a:cs typeface="Calibri"/>
              </a:rPr>
              <a:t>the </a:t>
            </a:r>
            <a:r>
              <a:rPr lang="en-US" sz="3200" i="1" dirty="0">
                <a:latin typeface="Calibri"/>
                <a:cs typeface="Calibri"/>
              </a:rPr>
              <a:t>prospective</a:t>
            </a:r>
            <a:r>
              <a:rPr lang="en-US" sz="3200" i="1" spc="-75" dirty="0">
                <a:latin typeface="Calibri"/>
                <a:cs typeface="Calibri"/>
              </a:rPr>
              <a:t> </a:t>
            </a:r>
            <a:r>
              <a:rPr lang="en-US" sz="3200" i="1" spc="-10" dirty="0">
                <a:latin typeface="Calibri"/>
                <a:cs typeface="Calibri"/>
              </a:rPr>
              <a:t>individual</a:t>
            </a:r>
            <a:endParaRPr lang="en-US" sz="32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sz="half" idx="2"/>
          </p:nvPr>
        </p:nvSpPr>
        <p:spPr>
          <a:xfrm>
            <a:off x="304800" y="1739391"/>
            <a:ext cx="5791200" cy="4942379"/>
          </a:xfrm>
          <a:prstGeom prst="rect">
            <a:avLst/>
          </a:prstGeom>
        </p:spPr>
        <p:txBody>
          <a:bodyPr vert="horz" wrap="square" lIns="0" tIns="149860" rIns="0" bIns="0" rtlCol="0">
            <a:spAutoFit/>
          </a:bodyPr>
          <a:lstStyle/>
          <a:p>
            <a:pPr marL="12700">
              <a:spcBef>
                <a:spcPts val="1180"/>
              </a:spcBef>
            </a:pPr>
            <a:r>
              <a:rPr lang="en-US" sz="4000" dirty="0"/>
              <a:t>Handling</a:t>
            </a:r>
            <a:r>
              <a:rPr lang="en-US" sz="4000" spc="-20" dirty="0"/>
              <a:t> </a:t>
            </a:r>
            <a:r>
              <a:rPr lang="en-US" sz="4000" dirty="0"/>
              <a:t>by</a:t>
            </a:r>
            <a:r>
              <a:rPr lang="en-US" sz="4000" spc="-60" dirty="0"/>
              <a:t> </a:t>
            </a:r>
            <a:r>
              <a:rPr lang="en-US" sz="4000" dirty="0"/>
              <a:t>A.J.</a:t>
            </a:r>
            <a:r>
              <a:rPr lang="en-US" sz="4000" spc="-55" dirty="0"/>
              <a:t> </a:t>
            </a:r>
            <a:r>
              <a:rPr lang="en-US" sz="4000" spc="-10" dirty="0"/>
              <a:t>Silicon</a:t>
            </a:r>
          </a:p>
          <a:p>
            <a:pPr marL="12700">
              <a:spcBef>
                <a:spcPts val="810"/>
              </a:spcBef>
            </a:pPr>
            <a:r>
              <a:rPr lang="en-US" b="1" dirty="0">
                <a:solidFill>
                  <a:srgbClr val="9E0000"/>
                </a:solidFill>
              </a:rPr>
              <a:t>ACCA</a:t>
            </a:r>
            <a:r>
              <a:rPr lang="en-US" b="1" spc="-40" dirty="0">
                <a:solidFill>
                  <a:srgbClr val="9E0000"/>
                </a:solidFill>
              </a:rPr>
              <a:t> </a:t>
            </a:r>
            <a:r>
              <a:rPr lang="en-US" b="1" spc="-20" dirty="0">
                <a:solidFill>
                  <a:srgbClr val="9E0000"/>
                </a:solidFill>
              </a:rPr>
              <a:t>Registration &amp; Exam</a:t>
            </a:r>
            <a:r>
              <a:rPr lang="en-US" b="1" spc="-60" dirty="0">
                <a:solidFill>
                  <a:srgbClr val="9E0000"/>
                </a:solidFill>
              </a:rPr>
              <a:t> </a:t>
            </a:r>
            <a:r>
              <a:rPr lang="en-US" b="1" spc="-20" dirty="0">
                <a:solidFill>
                  <a:srgbClr val="9E0000"/>
                </a:solidFill>
              </a:rPr>
              <a:t>Fee:</a:t>
            </a:r>
            <a:endParaRPr lang="en-US" dirty="0"/>
          </a:p>
          <a:p>
            <a:pPr marL="12700">
              <a:spcBef>
                <a:spcPts val="2200"/>
              </a:spcBef>
            </a:pPr>
            <a:r>
              <a:rPr lang="en-US" sz="2800" b="1" spc="-10" dirty="0">
                <a:solidFill>
                  <a:srgbClr val="9E0000"/>
                </a:solidFill>
              </a:rPr>
              <a:t>Payment Through</a:t>
            </a:r>
            <a:r>
              <a:rPr lang="en-US" sz="2800" b="1" spc="-45" dirty="0">
                <a:solidFill>
                  <a:srgbClr val="9E0000"/>
                </a:solidFill>
              </a:rPr>
              <a:t> </a:t>
            </a:r>
            <a:r>
              <a:rPr lang="en-US" sz="2800" b="1" dirty="0">
                <a:solidFill>
                  <a:srgbClr val="9E0000"/>
                </a:solidFill>
              </a:rPr>
              <a:t>A.J.</a:t>
            </a:r>
            <a:r>
              <a:rPr lang="en-US" sz="2800" b="1" spc="-5" dirty="0">
                <a:solidFill>
                  <a:srgbClr val="9E0000"/>
                </a:solidFill>
              </a:rPr>
              <a:t> </a:t>
            </a:r>
            <a:r>
              <a:rPr lang="en-US" sz="2800" b="1" spc="-10" dirty="0">
                <a:solidFill>
                  <a:srgbClr val="9E0000"/>
                </a:solidFill>
              </a:rPr>
              <a:t>Silicon:</a:t>
            </a:r>
            <a:r>
              <a:rPr lang="en-US" sz="2800" i="1" spc="-10" dirty="0"/>
              <a:t>.</a:t>
            </a:r>
          </a:p>
          <a:p>
            <a:pPr marL="12700">
              <a:spcBef>
                <a:spcPts val="2200"/>
              </a:spcBef>
            </a:pPr>
            <a:r>
              <a:rPr lang="en-US" sz="2800" i="1" spc="-10" dirty="0"/>
              <a:t> </a:t>
            </a:r>
            <a:r>
              <a:rPr lang="en-US" sz="2800" i="1" dirty="0"/>
              <a:t>The</a:t>
            </a:r>
            <a:r>
              <a:rPr lang="en-US" sz="2800" i="1" spc="-45" dirty="0"/>
              <a:t> </a:t>
            </a:r>
            <a:r>
              <a:rPr lang="en-US" sz="2800" i="1" spc="-20" dirty="0"/>
              <a:t> </a:t>
            </a:r>
            <a:r>
              <a:rPr lang="en-US" sz="2800" i="1" dirty="0"/>
              <a:t>fee</a:t>
            </a:r>
            <a:r>
              <a:rPr lang="en-US" sz="2800" i="1" spc="-40" dirty="0"/>
              <a:t> </a:t>
            </a:r>
            <a:r>
              <a:rPr lang="en-US" sz="2800" i="1" dirty="0"/>
              <a:t>is</a:t>
            </a:r>
            <a:r>
              <a:rPr lang="en-US" sz="2800" i="1" spc="-25" dirty="0"/>
              <a:t> </a:t>
            </a:r>
            <a:r>
              <a:rPr lang="en-US" sz="2800" b="1" i="1" dirty="0"/>
              <a:t>N120,000 </a:t>
            </a:r>
            <a:r>
              <a:rPr lang="en-US" sz="2800" i="1" dirty="0"/>
              <a:t>currently it is subject to change at the beginning of each month depending on foreign exchange fluctuation</a:t>
            </a:r>
          </a:p>
          <a:p>
            <a:pPr marL="12700"/>
            <a:r>
              <a:rPr lang="en-US" sz="2800" i="1" spc="-10" dirty="0"/>
              <a:t>The exam fee allows 3 attempts in one year</a:t>
            </a:r>
            <a:endParaRPr 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435863"/>
            <a:ext cx="6239510" cy="1115695"/>
          </a:xfrm>
          <a:prstGeom prst="rect">
            <a:avLst/>
          </a:prstGeom>
          <a:solidFill>
            <a:srgbClr val="9E0000"/>
          </a:solidFill>
        </p:spPr>
        <p:txBody>
          <a:bodyPr vert="horz" wrap="square" lIns="0" tIns="321310" rIns="0" bIns="0" rtlCol="0">
            <a:spAutoFit/>
          </a:bodyPr>
          <a:lstStyle/>
          <a:p>
            <a:pPr marL="320040">
              <a:lnSpc>
                <a:spcPct val="100000"/>
              </a:lnSpc>
              <a:spcBef>
                <a:spcPts val="2530"/>
              </a:spcBef>
            </a:pPr>
            <a:r>
              <a:rPr dirty="0"/>
              <a:t>TRAINING</a:t>
            </a:r>
            <a:r>
              <a:rPr spc="-95" dirty="0"/>
              <a:t> </a:t>
            </a:r>
            <a:r>
              <a:rPr spc="-20" dirty="0"/>
              <a:t>FEES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91083" y="2023059"/>
            <a:ext cx="163068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9E0000"/>
                </a:solidFill>
                <a:latin typeface="Calibri"/>
                <a:cs typeface="Calibri"/>
              </a:rPr>
              <a:t>Early</a:t>
            </a:r>
            <a:r>
              <a:rPr sz="2000" b="1" spc="-50" dirty="0">
                <a:solidFill>
                  <a:srgbClr val="9E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9E0000"/>
                </a:solidFill>
                <a:latin typeface="Calibri"/>
                <a:cs typeface="Calibri"/>
              </a:rPr>
              <a:t>Bird</a:t>
            </a:r>
            <a:r>
              <a:rPr sz="2000" b="1" spc="-45" dirty="0">
                <a:solidFill>
                  <a:srgbClr val="9E000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9E0000"/>
                </a:solidFill>
                <a:latin typeface="Calibri"/>
                <a:cs typeface="Calibri"/>
              </a:rPr>
              <a:t>Fees: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4323841" y="1972766"/>
            <a:ext cx="6317615" cy="157588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/>
              <a:t>N200,000</a:t>
            </a:r>
            <a:r>
              <a:rPr spc="-90" dirty="0"/>
              <a:t> </a:t>
            </a:r>
            <a:r>
              <a:rPr dirty="0"/>
              <a:t>(Two</a:t>
            </a:r>
            <a:r>
              <a:rPr spc="-65" dirty="0"/>
              <a:t> </a:t>
            </a:r>
            <a:r>
              <a:rPr dirty="0"/>
              <a:t>Hundred</a:t>
            </a:r>
            <a:r>
              <a:rPr spc="-60" dirty="0"/>
              <a:t> </a:t>
            </a:r>
            <a:r>
              <a:rPr dirty="0"/>
              <a:t>Thousand</a:t>
            </a:r>
            <a:r>
              <a:rPr spc="-75" dirty="0"/>
              <a:t> </a:t>
            </a:r>
            <a:r>
              <a:rPr dirty="0"/>
              <a:t>Naira</a:t>
            </a:r>
            <a:r>
              <a:rPr spc="-75" dirty="0"/>
              <a:t> </a:t>
            </a:r>
            <a:r>
              <a:rPr spc="-10" dirty="0"/>
              <a:t>only).</a:t>
            </a:r>
          </a:p>
          <a:p>
            <a:pPr marL="38100">
              <a:lnSpc>
                <a:spcPts val="2865"/>
              </a:lnSpc>
              <a:spcBef>
                <a:spcPts val="5"/>
              </a:spcBef>
            </a:pPr>
            <a:r>
              <a:rPr i="1" dirty="0">
                <a:latin typeface="Calibri"/>
                <a:cs typeface="Calibri"/>
              </a:rPr>
              <a:t>Early</a:t>
            </a:r>
            <a:r>
              <a:rPr i="1" spc="-4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bird</a:t>
            </a:r>
            <a:r>
              <a:rPr i="1" spc="-4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Reg.</a:t>
            </a:r>
            <a:r>
              <a:rPr i="1" spc="-4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ends</a:t>
            </a:r>
            <a:r>
              <a:rPr i="1" spc="-35" dirty="0">
                <a:latin typeface="Calibri"/>
                <a:cs typeface="Calibri"/>
              </a:rPr>
              <a:t> </a:t>
            </a:r>
            <a:r>
              <a:rPr lang="en-US" i="1" spc="-35" dirty="0"/>
              <a:t>Feb</a:t>
            </a:r>
            <a:r>
              <a:rPr lang="en-US" i="1" spc="-35" dirty="0">
                <a:latin typeface="Calibri"/>
                <a:cs typeface="Calibri"/>
              </a:rPr>
              <a:t> 7</a:t>
            </a:r>
            <a:r>
              <a:rPr sz="2400" i="1" baseline="24305" dirty="0">
                <a:latin typeface="Calibri"/>
                <a:cs typeface="Calibri"/>
              </a:rPr>
              <a:t>th</a:t>
            </a:r>
            <a:r>
              <a:rPr sz="2400" i="1" spc="217" baseline="24305" dirty="0">
                <a:latin typeface="Calibri"/>
                <a:cs typeface="Calibri"/>
              </a:rPr>
              <a:t> </a:t>
            </a:r>
            <a:r>
              <a:rPr sz="2400" i="1" spc="-20" dirty="0">
                <a:latin typeface="Calibri"/>
                <a:cs typeface="Calibri"/>
              </a:rPr>
              <a:t>202</a:t>
            </a:r>
            <a:r>
              <a:rPr lang="en-US" sz="2400" i="1" spc="-20" dirty="0">
                <a:latin typeface="Calibri"/>
                <a:cs typeface="Calibri"/>
              </a:rPr>
              <a:t>6</a:t>
            </a:r>
          </a:p>
          <a:p>
            <a:pPr marL="38100">
              <a:lnSpc>
                <a:spcPts val="3345"/>
              </a:lnSpc>
            </a:pPr>
            <a:endParaRPr lang="en-US" dirty="0"/>
          </a:p>
          <a:p>
            <a:pPr marL="38100">
              <a:lnSpc>
                <a:spcPts val="3345"/>
              </a:lnSpc>
            </a:pPr>
            <a:r>
              <a:rPr lang="en-US" dirty="0"/>
              <a:t>N215,000 from Feb 8</a:t>
            </a:r>
            <a:r>
              <a:rPr lang="en-US" baseline="30000" dirty="0"/>
              <a:t>th</a:t>
            </a:r>
            <a:r>
              <a:rPr lang="en-US" dirty="0"/>
              <a:t> 2026</a:t>
            </a:r>
            <a:r>
              <a:rPr lang="en-US" sz="2400" spc="-10" dirty="0"/>
              <a:t>.</a:t>
            </a:r>
            <a:endParaRPr lang="en-US" sz="2400" dirty="0"/>
          </a:p>
        </p:txBody>
      </p:sp>
      <p:sp>
        <p:nvSpPr>
          <p:cNvPr id="5" name="object 5"/>
          <p:cNvSpPr txBox="1"/>
          <p:nvPr/>
        </p:nvSpPr>
        <p:spPr>
          <a:xfrm>
            <a:off x="667020" y="3185728"/>
            <a:ext cx="28594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2000" b="1" spc="-10" dirty="0">
                <a:solidFill>
                  <a:srgbClr val="9E0000"/>
                </a:solidFill>
                <a:latin typeface="Calibri"/>
                <a:cs typeface="Calibri"/>
              </a:rPr>
              <a:t>Standard Fee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34731" y="5249417"/>
            <a:ext cx="3147695" cy="661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4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After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payment,</a:t>
            </a:r>
            <a:r>
              <a:rPr sz="1800" b="1" spc="-7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send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proof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25" dirty="0">
                <a:latin typeface="Calibri"/>
                <a:cs typeface="Calibri"/>
              </a:rPr>
              <a:t>to:</a:t>
            </a:r>
            <a:endParaRPr sz="1800" dirty="0">
              <a:latin typeface="Calibri"/>
              <a:cs typeface="Calibri"/>
            </a:endParaRPr>
          </a:p>
          <a:p>
            <a:pPr marL="80645">
              <a:lnSpc>
                <a:spcPts val="2860"/>
              </a:lnSpc>
            </a:pPr>
            <a:r>
              <a:rPr sz="2400" b="1" dirty="0">
                <a:solidFill>
                  <a:srgbClr val="9E0000"/>
                </a:solidFill>
                <a:latin typeface="Calibri"/>
                <a:cs typeface="Calibri"/>
              </a:rPr>
              <a:t>090</a:t>
            </a:r>
            <a:r>
              <a:rPr lang="en-US" sz="2400" b="1" dirty="0">
                <a:solidFill>
                  <a:srgbClr val="9E0000"/>
                </a:solidFill>
                <a:latin typeface="Calibri"/>
                <a:cs typeface="Calibri"/>
              </a:rPr>
              <a:t>71713185</a:t>
            </a:r>
            <a:r>
              <a:rPr sz="2400" b="1" spc="-50" dirty="0">
                <a:solidFill>
                  <a:srgbClr val="9E0000"/>
                </a:solidFill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WhatsApp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1315" y="2244089"/>
            <a:ext cx="9992360" cy="390588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527685" marR="20320" indent="-515620">
              <a:lnSpc>
                <a:spcPct val="90000"/>
              </a:lnSpc>
              <a:spcBef>
                <a:spcPts val="430"/>
              </a:spcBef>
              <a:buAutoNum type="arabicPeriod"/>
              <a:tabLst>
                <a:tab pos="527685" algn="l"/>
              </a:tabLst>
            </a:pPr>
            <a:r>
              <a:rPr sz="2800" spc="-20" dirty="0">
                <a:latin typeface="Calibri"/>
                <a:cs typeface="Calibri"/>
              </a:rPr>
              <a:t>Payment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registration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Exam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fee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entitles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candidates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ACCA </a:t>
            </a:r>
            <a:r>
              <a:rPr sz="2800" dirty="0">
                <a:latin typeface="Calibri"/>
                <a:cs typeface="Calibri"/>
              </a:rPr>
              <a:t>prepared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Learning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Materials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asides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from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that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which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will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be </a:t>
            </a:r>
            <a:r>
              <a:rPr sz="2800" dirty="0">
                <a:latin typeface="Calibri"/>
                <a:cs typeface="Calibri"/>
              </a:rPr>
              <a:t>provided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by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A.J.Silicon.</a:t>
            </a:r>
            <a:endParaRPr sz="2800">
              <a:latin typeface="Calibri"/>
              <a:cs typeface="Calibri"/>
            </a:endParaRPr>
          </a:p>
          <a:p>
            <a:pPr marL="527685" marR="69215" indent="-515620">
              <a:lnSpc>
                <a:spcPts val="3020"/>
              </a:lnSpc>
              <a:spcBef>
                <a:spcPts val="1045"/>
              </a:spcBef>
              <a:buAutoNum type="arabicPeriod"/>
              <a:tabLst>
                <a:tab pos="527685" algn="l"/>
              </a:tabLst>
            </a:pPr>
            <a:r>
              <a:rPr sz="2800" dirty="0">
                <a:latin typeface="Calibri"/>
                <a:cs typeface="Calibri"/>
              </a:rPr>
              <a:t>The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Exam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fee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entitles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candidates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3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sittings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without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any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further payments.</a:t>
            </a:r>
            <a:endParaRPr sz="2800">
              <a:latin typeface="Calibri"/>
              <a:cs typeface="Calibri"/>
            </a:endParaRPr>
          </a:p>
          <a:p>
            <a:pPr marL="527685" marR="5080" indent="-515620">
              <a:lnSpc>
                <a:spcPts val="3020"/>
              </a:lnSpc>
              <a:spcBef>
                <a:spcPts val="1015"/>
              </a:spcBef>
              <a:buAutoNum type="arabicPeriod"/>
              <a:tabLst>
                <a:tab pos="527685" algn="l"/>
              </a:tabLst>
            </a:pPr>
            <a:r>
              <a:rPr sz="2800" dirty="0">
                <a:latin typeface="Calibri"/>
                <a:cs typeface="Calibri"/>
              </a:rPr>
              <a:t>This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one-</a:t>
            </a:r>
            <a:r>
              <a:rPr sz="2800" dirty="0">
                <a:latin typeface="Calibri"/>
                <a:cs typeface="Calibri"/>
              </a:rPr>
              <a:t>off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exam,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if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you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seat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once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pass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that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is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end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of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certification.</a:t>
            </a:r>
            <a:endParaRPr sz="2800">
              <a:latin typeface="Calibri"/>
              <a:cs typeface="Calibri"/>
            </a:endParaRPr>
          </a:p>
          <a:p>
            <a:pPr marL="527685" marR="469265" indent="-515620">
              <a:lnSpc>
                <a:spcPts val="3020"/>
              </a:lnSpc>
              <a:spcBef>
                <a:spcPts val="1010"/>
              </a:spcBef>
              <a:buAutoNum type="arabicPeriod"/>
              <a:tabLst>
                <a:tab pos="527685" algn="l"/>
              </a:tabLst>
            </a:pPr>
            <a:r>
              <a:rPr sz="2800" spc="-45" dirty="0">
                <a:latin typeface="Calibri"/>
                <a:cs typeface="Calibri"/>
              </a:rPr>
              <a:t>You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have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up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one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year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within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you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have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seat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otherwise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the </a:t>
            </a:r>
            <a:r>
              <a:rPr sz="2800" dirty="0">
                <a:latin typeface="Calibri"/>
                <a:cs typeface="Calibri"/>
              </a:rPr>
              <a:t>ticket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will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expire.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450952" y="345087"/>
            <a:ext cx="1343660" cy="189865"/>
            <a:chOff x="10450952" y="345087"/>
            <a:chExt cx="1343660" cy="1898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50952" y="345087"/>
              <a:ext cx="1343367" cy="13893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450952" y="526752"/>
              <a:ext cx="1343660" cy="8255"/>
            </a:xfrm>
            <a:custGeom>
              <a:avLst/>
              <a:gdLst/>
              <a:ahLst/>
              <a:cxnLst/>
              <a:rect l="l" t="t" r="r" b="b"/>
              <a:pathLst>
                <a:path w="1343659" h="8254">
                  <a:moveTo>
                    <a:pt x="1343367" y="0"/>
                  </a:moveTo>
                  <a:lnTo>
                    <a:pt x="0" y="0"/>
                  </a:lnTo>
                  <a:lnTo>
                    <a:pt x="0" y="7817"/>
                  </a:lnTo>
                  <a:lnTo>
                    <a:pt x="1343367" y="7817"/>
                  </a:lnTo>
                  <a:lnTo>
                    <a:pt x="1343367" y="0"/>
                  </a:lnTo>
                  <a:close/>
                </a:path>
              </a:pathLst>
            </a:custGeom>
            <a:solidFill>
              <a:srgbClr val="EC1B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0" y="621791"/>
            <a:ext cx="6239510" cy="1117600"/>
          </a:xfrm>
          <a:prstGeom prst="rect">
            <a:avLst/>
          </a:prstGeom>
          <a:solidFill>
            <a:srgbClr val="9E0000"/>
          </a:solidFill>
        </p:spPr>
        <p:txBody>
          <a:bodyPr vert="horz" wrap="square" lIns="0" tIns="321945" rIns="0" bIns="0" rtlCol="0">
            <a:spAutoFit/>
          </a:bodyPr>
          <a:lstStyle/>
          <a:p>
            <a:pPr marL="414020">
              <a:lnSpc>
                <a:spcPct val="100000"/>
              </a:lnSpc>
              <a:spcBef>
                <a:spcPts val="2535"/>
              </a:spcBef>
            </a:pPr>
            <a:r>
              <a:rPr spc="-25" dirty="0"/>
              <a:t>EXAMINATION</a:t>
            </a:r>
            <a:r>
              <a:rPr spc="-80" dirty="0"/>
              <a:t> </a:t>
            </a:r>
            <a:r>
              <a:rPr spc="-10" dirty="0"/>
              <a:t>ISSUES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1315" y="2159406"/>
            <a:ext cx="6521450" cy="258064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2800" dirty="0">
                <a:latin typeface="Calibri"/>
                <a:cs typeface="Calibri"/>
              </a:rPr>
              <a:t>A.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J.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Silicon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offers:</a:t>
            </a:r>
            <a:endParaRPr sz="2800">
              <a:latin typeface="Calibri"/>
              <a:cs typeface="Calibri"/>
            </a:endParaRPr>
          </a:p>
          <a:p>
            <a:pPr marL="844550" indent="-317500">
              <a:lnSpc>
                <a:spcPct val="100000"/>
              </a:lnSpc>
              <a:spcBef>
                <a:spcPts val="665"/>
              </a:spcBef>
              <a:buSzPct val="96428"/>
              <a:buFont typeface="Wingdings"/>
              <a:buChar char=""/>
              <a:tabLst>
                <a:tab pos="844550" algn="l"/>
              </a:tabLst>
            </a:pPr>
            <a:r>
              <a:rPr sz="2800" dirty="0">
                <a:latin typeface="Calibri"/>
                <a:cs typeface="Calibri"/>
              </a:rPr>
              <a:t>Highly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experienced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facilitators</a:t>
            </a:r>
            <a:endParaRPr sz="2800">
              <a:latin typeface="Calibri"/>
              <a:cs typeface="Calibri"/>
            </a:endParaRPr>
          </a:p>
          <a:p>
            <a:pPr marL="844550" indent="-317500">
              <a:lnSpc>
                <a:spcPct val="100000"/>
              </a:lnSpc>
              <a:spcBef>
                <a:spcPts val="670"/>
              </a:spcBef>
              <a:buSzPct val="96428"/>
              <a:buFont typeface="Wingdings"/>
              <a:buChar char=""/>
              <a:tabLst>
                <a:tab pos="844550" algn="l"/>
              </a:tabLst>
            </a:pPr>
            <a:r>
              <a:rPr sz="2800" dirty="0">
                <a:latin typeface="Calibri"/>
                <a:cs typeface="Calibri"/>
              </a:rPr>
              <a:t>Credibility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and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trustworthiness</a:t>
            </a:r>
            <a:endParaRPr sz="2800">
              <a:latin typeface="Calibri"/>
              <a:cs typeface="Calibri"/>
            </a:endParaRPr>
          </a:p>
          <a:p>
            <a:pPr marL="843915" indent="-317500">
              <a:lnSpc>
                <a:spcPct val="100000"/>
              </a:lnSpc>
              <a:spcBef>
                <a:spcPts val="660"/>
              </a:spcBef>
              <a:buSzPct val="96428"/>
              <a:buFont typeface="Wingdings"/>
              <a:buChar char=""/>
              <a:tabLst>
                <a:tab pos="843915" algn="l"/>
              </a:tabLst>
            </a:pPr>
            <a:r>
              <a:rPr sz="2800" spc="-10" dirty="0">
                <a:latin typeface="Calibri"/>
                <a:cs typeface="Calibri"/>
              </a:rPr>
              <a:t>Practical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learning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with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real-</a:t>
            </a:r>
            <a:r>
              <a:rPr sz="2800" dirty="0">
                <a:latin typeface="Calibri"/>
                <a:cs typeface="Calibri"/>
              </a:rPr>
              <a:t>life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datasets</a:t>
            </a:r>
            <a:endParaRPr sz="2800">
              <a:latin typeface="Calibri"/>
              <a:cs typeface="Calibri"/>
            </a:endParaRPr>
          </a:p>
          <a:p>
            <a:pPr marL="844550" indent="-317500">
              <a:lnSpc>
                <a:spcPct val="100000"/>
              </a:lnSpc>
              <a:spcBef>
                <a:spcPts val="660"/>
              </a:spcBef>
              <a:buSzPct val="96428"/>
              <a:buFont typeface="Wingdings"/>
              <a:buChar char=""/>
              <a:tabLst>
                <a:tab pos="844550" algn="l"/>
              </a:tabLst>
            </a:pPr>
            <a:r>
              <a:rPr sz="2800" spc="-25" dirty="0">
                <a:latin typeface="Calibri"/>
                <a:cs typeface="Calibri"/>
              </a:rPr>
              <a:t>Industry-</a:t>
            </a:r>
            <a:r>
              <a:rPr sz="2800" spc="-10" dirty="0">
                <a:latin typeface="Calibri"/>
                <a:cs typeface="Calibri"/>
              </a:rPr>
              <a:t>recognized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methodology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450952" y="345087"/>
            <a:ext cx="1343660" cy="189865"/>
            <a:chOff x="10450952" y="345087"/>
            <a:chExt cx="1343660" cy="18986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450952" y="345087"/>
              <a:ext cx="1343367" cy="13893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450952" y="526752"/>
              <a:ext cx="1343660" cy="8255"/>
            </a:xfrm>
            <a:custGeom>
              <a:avLst/>
              <a:gdLst/>
              <a:ahLst/>
              <a:cxnLst/>
              <a:rect l="l" t="t" r="r" b="b"/>
              <a:pathLst>
                <a:path w="1343659" h="8254">
                  <a:moveTo>
                    <a:pt x="1343367" y="0"/>
                  </a:moveTo>
                  <a:lnTo>
                    <a:pt x="0" y="0"/>
                  </a:lnTo>
                  <a:lnTo>
                    <a:pt x="0" y="7817"/>
                  </a:lnTo>
                  <a:lnTo>
                    <a:pt x="1343367" y="7817"/>
                  </a:lnTo>
                  <a:lnTo>
                    <a:pt x="1343367" y="0"/>
                  </a:lnTo>
                  <a:close/>
                </a:path>
              </a:pathLst>
            </a:custGeom>
            <a:solidFill>
              <a:srgbClr val="EC1B2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0" y="621791"/>
            <a:ext cx="6239510" cy="1117600"/>
          </a:xfrm>
          <a:prstGeom prst="rect">
            <a:avLst/>
          </a:prstGeom>
          <a:solidFill>
            <a:srgbClr val="9E0000"/>
          </a:solidFill>
        </p:spPr>
        <p:txBody>
          <a:bodyPr vert="horz" wrap="square" lIns="0" tIns="321945" rIns="0" bIns="0" rtlCol="0">
            <a:spAutoFit/>
          </a:bodyPr>
          <a:lstStyle/>
          <a:p>
            <a:pPr marL="414020">
              <a:lnSpc>
                <a:spcPct val="100000"/>
              </a:lnSpc>
              <a:spcBef>
                <a:spcPts val="2535"/>
              </a:spcBef>
            </a:pPr>
            <a:r>
              <a:rPr dirty="0"/>
              <a:t>A.</a:t>
            </a:r>
            <a:r>
              <a:rPr spc="-60" dirty="0"/>
              <a:t> </a:t>
            </a:r>
            <a:r>
              <a:rPr dirty="0"/>
              <a:t>J.</a:t>
            </a:r>
            <a:r>
              <a:rPr spc="-55" dirty="0"/>
              <a:t> </a:t>
            </a:r>
            <a:r>
              <a:rPr dirty="0"/>
              <a:t>Silicon</a:t>
            </a:r>
            <a:r>
              <a:rPr spc="-45" dirty="0"/>
              <a:t> </a:t>
            </a:r>
            <a:r>
              <a:rPr spc="-20" dirty="0"/>
              <a:t>Value</a:t>
            </a:r>
            <a:r>
              <a:rPr spc="-60" dirty="0"/>
              <a:t> </a:t>
            </a:r>
            <a:r>
              <a:rPr spc="-10" dirty="0"/>
              <a:t>Proposition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487167"/>
            <a:ext cx="12192000" cy="2138680"/>
          </a:xfrm>
          <a:custGeom>
            <a:avLst/>
            <a:gdLst/>
            <a:ahLst/>
            <a:cxnLst/>
            <a:rect l="l" t="t" r="r" b="b"/>
            <a:pathLst>
              <a:path w="12192000" h="2138679">
                <a:moveTo>
                  <a:pt x="12192000" y="0"/>
                </a:moveTo>
                <a:lnTo>
                  <a:pt x="0" y="0"/>
                </a:lnTo>
                <a:lnTo>
                  <a:pt x="0" y="2138172"/>
                </a:lnTo>
                <a:lnTo>
                  <a:pt x="12192000" y="2138172"/>
                </a:lnTo>
                <a:lnTo>
                  <a:pt x="12192000" y="0"/>
                </a:lnTo>
                <a:close/>
              </a:path>
            </a:pathLst>
          </a:custGeom>
          <a:solidFill>
            <a:srgbClr val="9E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/>
              <a:t>Great</a:t>
            </a:r>
            <a:r>
              <a:rPr spc="-90" dirty="0"/>
              <a:t> </a:t>
            </a:r>
            <a:r>
              <a:rPr dirty="0"/>
              <a:t>things</a:t>
            </a:r>
            <a:r>
              <a:rPr spc="-110" dirty="0"/>
              <a:t> </a:t>
            </a:r>
            <a:r>
              <a:rPr dirty="0"/>
              <a:t>never</a:t>
            </a:r>
            <a:r>
              <a:rPr spc="-100" dirty="0"/>
              <a:t> </a:t>
            </a:r>
            <a:r>
              <a:rPr spc="-20" dirty="0"/>
              <a:t>come </a:t>
            </a:r>
            <a:r>
              <a:rPr dirty="0"/>
              <a:t>from</a:t>
            </a:r>
            <a:r>
              <a:rPr spc="-85" dirty="0"/>
              <a:t> </a:t>
            </a:r>
            <a:r>
              <a:rPr spc="-10" dirty="0"/>
              <a:t>comfort</a:t>
            </a:r>
            <a:r>
              <a:rPr spc="-80" dirty="0"/>
              <a:t> </a:t>
            </a:r>
            <a:r>
              <a:rPr spc="-10" dirty="0"/>
              <a:t>zones!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769989" y="3733622"/>
            <a:ext cx="3564254" cy="636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</a:tabLst>
            </a:pP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Take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first</a:t>
            </a:r>
            <a:r>
              <a:rPr sz="2000" spc="-3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step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enrolling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buFont typeface="Arial MT"/>
              <a:buChar char="•"/>
              <a:tabLst>
                <a:tab pos="354965" algn="l"/>
              </a:tabLst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Commit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continuous</a:t>
            </a:r>
            <a:r>
              <a:rPr sz="2000" spc="-8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learning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35380"/>
            <a:ext cx="6320028" cy="48539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567</Words>
  <Application>Microsoft Office PowerPoint</Application>
  <PresentationFormat>Widescreen</PresentationFormat>
  <Paragraphs>92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Arial MT</vt:lpstr>
      <vt:lpstr>Calibri</vt:lpstr>
      <vt:lpstr>Times New Roman</vt:lpstr>
      <vt:lpstr>Wingdings</vt:lpstr>
      <vt:lpstr>Office Theme</vt:lpstr>
      <vt:lpstr>Introduction To ACCA Data Analytics Certification Program</vt:lpstr>
      <vt:lpstr>PowerPoint Presentation</vt:lpstr>
      <vt:lpstr>PowerPoint Presentation</vt:lpstr>
      <vt:lpstr>PowerPoint Presentation</vt:lpstr>
      <vt:lpstr>PowerPoint Presentation</vt:lpstr>
      <vt:lpstr>TRAINING SCHEDULE</vt:lpstr>
      <vt:lpstr>ACCA REGISTRATION AND EXAM FEES</vt:lpstr>
      <vt:lpstr>TRAINING FEES</vt:lpstr>
      <vt:lpstr>EXAMINATION ISSUES</vt:lpstr>
      <vt:lpstr>A. J. Silicon Value Proposition</vt:lpstr>
      <vt:lpstr>Great things never come from comfort zones!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DELL</cp:lastModifiedBy>
  <cp:revision>5</cp:revision>
  <dcterms:created xsi:type="dcterms:W3CDTF">2026-01-22T09:54:03Z</dcterms:created>
  <dcterms:modified xsi:type="dcterms:W3CDTF">2026-01-24T08:37:45Z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2025-11-15T00:00:00Z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2026-01-22T00:00:00Z</vt:filetime>
  </property>
  <property fmtid="{D5CDD505-2E9C-101B-9397-08002B2CF9AE}" pid="5" name="Producer">
    <vt:lpwstr>Microsoft® PowerPoint® 2013</vt:lpwstr>
  </property>
</Properties>
</file>