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18"/>
  </p:notesMasterIdLst>
  <p:sldIdLst>
    <p:sldId id="257" r:id="rId2"/>
    <p:sldId id="259" r:id="rId3"/>
    <p:sldId id="261" r:id="rId4"/>
    <p:sldId id="262" r:id="rId5"/>
    <p:sldId id="263" r:id="rId6"/>
    <p:sldId id="267" r:id="rId7"/>
    <p:sldId id="268" r:id="rId8"/>
    <p:sldId id="269" r:id="rId9"/>
    <p:sldId id="276" r:id="rId10"/>
    <p:sldId id="264" r:id="rId11"/>
    <p:sldId id="265" r:id="rId12"/>
    <p:sldId id="266" r:id="rId13"/>
    <p:sldId id="271" r:id="rId14"/>
    <p:sldId id="274" r:id="rId15"/>
    <p:sldId id="275" r:id="rId16"/>
    <p:sldId id="270"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4" d="100"/>
          <a:sy n="64" d="100"/>
        </p:scale>
        <p:origin x="978" y="78"/>
      </p:cViewPr>
      <p:guideLst/>
    </p:cSldViewPr>
  </p:slideViewPr>
  <p:notesTextViewPr>
    <p:cViewPr>
      <p:scale>
        <a:sx n="1" d="1"/>
        <a:sy n="1" d="1"/>
      </p:scale>
      <p:origin x="0" y="0"/>
    </p:cViewPr>
  </p:notesTextViewPr>
  <p:sorterViewPr>
    <p:cViewPr varScale="1">
      <p:scale>
        <a:sx n="100" d="100"/>
        <a:sy n="100" d="100"/>
      </p:scale>
      <p:origin x="0" y="-223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N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7B41D4-7ED0-4BE0-A236-AA54531D7EA1}" type="datetimeFigureOut">
              <a:rPr lang="en-NG" smtClean="0"/>
              <a:t>01/16/2026</a:t>
            </a:fld>
            <a:endParaRPr lang="en-N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N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N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C9395D-7F56-4B25-BE6E-4508254FAFA5}" type="slidenum">
              <a:rPr lang="en-NG" smtClean="0"/>
              <a:t>‹#›</a:t>
            </a:fld>
            <a:endParaRPr lang="en-NG"/>
          </a:p>
        </p:txBody>
      </p:sp>
    </p:spTree>
    <p:extLst>
      <p:ext uri="{BB962C8B-B14F-4D97-AF65-F5344CB8AC3E}">
        <p14:creationId xmlns:p14="http://schemas.microsoft.com/office/powerpoint/2010/main" val="1364333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NG" dirty="0"/>
          </a:p>
        </p:txBody>
      </p:sp>
      <p:sp>
        <p:nvSpPr>
          <p:cNvPr id="4" name="Slide Number Placeholder 3"/>
          <p:cNvSpPr>
            <a:spLocks noGrp="1"/>
          </p:cNvSpPr>
          <p:nvPr>
            <p:ph type="sldNum" sz="quarter" idx="5"/>
          </p:nvPr>
        </p:nvSpPr>
        <p:spPr/>
        <p:txBody>
          <a:bodyPr/>
          <a:lstStyle/>
          <a:p>
            <a:fld id="{07C9395D-7F56-4B25-BE6E-4508254FAFA5}" type="slidenum">
              <a:rPr lang="en-NG" smtClean="0"/>
              <a:t>4</a:t>
            </a:fld>
            <a:endParaRPr lang="en-NG"/>
          </a:p>
        </p:txBody>
      </p:sp>
    </p:spTree>
    <p:extLst>
      <p:ext uri="{BB962C8B-B14F-4D97-AF65-F5344CB8AC3E}">
        <p14:creationId xmlns:p14="http://schemas.microsoft.com/office/powerpoint/2010/main" val="524065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DFDACC45-C724-430E-A524-26010968A2BA}" type="datetime1">
              <a:rPr lang="en-US" smtClean="0"/>
              <a:t>1/16/2026</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0F2D3CC-30CD-42EC-BB71-E04B70F51F69}" type="datetime1">
              <a:rPr lang="en-US" smtClean="0"/>
              <a:t>1/16/2026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pic>
        <p:nvPicPr>
          <p:cNvPr id="33" name="Picture 32"/>
          <p:cNvPicPr>
            <a:picLocks noChangeAspect="1"/>
          </p:cNvPicPr>
          <p:nvPr userDrawn="1"/>
        </p:nvPicPr>
        <p:blipFill>
          <a:blip r:embed="rId2"/>
          <a:stretch>
            <a:fillRect/>
          </a:stretch>
        </p:blipFill>
        <p:spPr>
          <a:xfrm>
            <a:off x="7621207" y="112286"/>
            <a:ext cx="2560542" cy="646232"/>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7FA618AA-C187-498A-9689-2BB2169A293F}" type="datetime1">
              <a:rPr lang="en-US" smtClean="0"/>
              <a:t>1/16/2026</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0ED6442D-554C-46BC-99D2-F19FC9EE7FC7}" type="datetime1">
              <a:rPr lang="en-US" smtClean="0"/>
              <a:t>1/16/2026</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00601A61-B12E-45A8-B632-F6B190E4307B}" type="datetime1">
              <a:rPr lang="en-US" smtClean="0"/>
              <a:t>1/16/2026</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4D3E1D-79A5-4FF3-84A8-E4DEDE9C6D3D}" type="datetime1">
              <a:rPr lang="en-US" smtClean="0"/>
              <a:t>1/16/2026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E257C547-C72E-492A-85C4-448FB23A10FA}" type="datetime1">
              <a:rPr lang="en-US" smtClean="0"/>
              <a:t>1/16/2026</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58684C8-6037-463F-ABDF-0E5B13544EA7}" type="datetime1">
              <a:rPr lang="en-US" smtClean="0"/>
              <a:t>1/16/2026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C5D961FA-3FCF-4E27-97D2-D646E9BA8DCD}" type="datetime1">
              <a:rPr lang="en-US" smtClean="0"/>
              <a:t>1/16/2026</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F09F52-CFF3-4CB7-97AB-FFF75C5C9BCB}" type="datetime1">
              <a:rPr lang="en-US" smtClean="0"/>
              <a:t>1/16/2026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FA313090-ED3A-4C26-A00B-5AD9DE2B2800}" type="datetime1">
              <a:rPr lang="en-US" smtClean="0"/>
              <a:t>1/16/2026</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9C2F925A-A8A8-4EB6-84AD-E22CBEC3F216}" type="datetime1">
              <a:rPr lang="en-US" smtClean="0"/>
              <a:t>1/16/2026</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mailto:info@ajsilico.com"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BD8D8-F5BB-E362-4F48-45104795DA51}"/>
              </a:ext>
            </a:extLst>
          </p:cNvPr>
          <p:cNvSpPr>
            <a:spLocks noGrp="1"/>
          </p:cNvSpPr>
          <p:nvPr>
            <p:ph type="title"/>
          </p:nvPr>
        </p:nvSpPr>
        <p:spPr/>
        <p:txBody>
          <a:bodyPr>
            <a:normAutofit fontScale="90000"/>
          </a:bodyPr>
          <a:lstStyle/>
          <a:p>
            <a:br>
              <a:rPr lang="en-US" dirty="0"/>
            </a:br>
            <a:r>
              <a:rPr lang="en-US" dirty="0"/>
              <a:t>THE GLOBAL POWER OF CISA CERTIFICATION</a:t>
            </a:r>
            <a:br>
              <a:rPr lang="en-US" dirty="0"/>
            </a:br>
            <a:br>
              <a:rPr lang="en-US" dirty="0"/>
            </a:br>
            <a:endParaRPr lang="en-NG" dirty="0"/>
          </a:p>
        </p:txBody>
      </p:sp>
      <p:pic>
        <p:nvPicPr>
          <p:cNvPr id="5" name="Content Placeholder 4">
            <a:extLst>
              <a:ext uri="{FF2B5EF4-FFF2-40B4-BE49-F238E27FC236}">
                <a16:creationId xmlns:a16="http://schemas.microsoft.com/office/drawing/2014/main" id="{FEC8FC7F-007E-C4DD-65BC-2C69B92C5F80}"/>
              </a:ext>
            </a:extLst>
          </p:cNvPr>
          <p:cNvPicPr>
            <a:picLocks noGrp="1" noChangeAspect="1"/>
          </p:cNvPicPr>
          <p:nvPr>
            <p:ph idx="1"/>
          </p:nvPr>
        </p:nvPicPr>
        <p:blipFill>
          <a:blip r:embed="rId2"/>
          <a:stretch>
            <a:fillRect/>
          </a:stretch>
        </p:blipFill>
        <p:spPr>
          <a:xfrm>
            <a:off x="6290866" y="803275"/>
            <a:ext cx="3936206" cy="5248275"/>
          </a:xfrm>
        </p:spPr>
      </p:pic>
      <p:sp>
        <p:nvSpPr>
          <p:cNvPr id="7" name="TextBox 6">
            <a:extLst>
              <a:ext uri="{FF2B5EF4-FFF2-40B4-BE49-F238E27FC236}">
                <a16:creationId xmlns:a16="http://schemas.microsoft.com/office/drawing/2014/main" id="{414D786D-1043-EEB9-4B9D-2661F0BA2DB5}"/>
              </a:ext>
            </a:extLst>
          </p:cNvPr>
          <p:cNvSpPr txBox="1"/>
          <p:nvPr/>
        </p:nvSpPr>
        <p:spPr>
          <a:xfrm>
            <a:off x="5210969" y="6046175"/>
            <a:ext cx="6096000" cy="748923"/>
          </a:xfrm>
          <a:prstGeom prst="rect">
            <a:avLst/>
          </a:prstGeom>
          <a:noFill/>
        </p:spPr>
        <p:txBody>
          <a:bodyPr wrap="square">
            <a:spAutoFit/>
          </a:bodyPr>
          <a:lstStyle/>
          <a:p>
            <a:pPr algn="just">
              <a:spcAft>
                <a:spcPts val="800"/>
              </a:spcAft>
              <a:buNone/>
            </a:pP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PhD, MSc., MBA, CISA, CDPSE, PMP, FIIM, FITD, FNCS</a:t>
            </a:r>
          </a:p>
          <a:p>
            <a:pPr algn="just">
              <a:spcAft>
                <a:spcPts val="800"/>
              </a:spcAft>
              <a:buNone/>
            </a:pPr>
            <a:r>
              <a:rPr lang="en-US" b="1" kern="100" dirty="0">
                <a:latin typeface="Times New Roman" panose="02020603050405020304" pitchFamily="18" charset="0"/>
                <a:ea typeface="Calibri" panose="020F0502020204030204" pitchFamily="34" charset="0"/>
                <a:cs typeface="Times New Roman" panose="02020603050405020304" pitchFamily="18" charset="0"/>
              </a:rPr>
              <a:t>Principal Consultant, Data Pulse Nigeria Limited</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NG"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Slide Number Placeholder 2">
            <a:extLst>
              <a:ext uri="{FF2B5EF4-FFF2-40B4-BE49-F238E27FC236}">
                <a16:creationId xmlns:a16="http://schemas.microsoft.com/office/drawing/2014/main" id="{0A85EF6B-E965-9986-0020-0D59329B87FD}"/>
              </a:ext>
            </a:extLst>
          </p:cNvPr>
          <p:cNvSpPr>
            <a:spLocks noGrp="1"/>
          </p:cNvSpPr>
          <p:nvPr>
            <p:ph type="sldNum" sz="quarter" idx="12"/>
          </p:nvPr>
        </p:nvSpPr>
        <p:spPr/>
        <p:txBody>
          <a:bodyPr/>
          <a:lstStyle/>
          <a:p>
            <a:fld id="{6D22F896-40B5-4ADD-8801-0D06FADFA095}" type="slidenum">
              <a:rPr lang="en-US" smtClean="0"/>
              <a:t>1</a:t>
            </a:fld>
            <a:endParaRPr lang="en-US" dirty="0"/>
          </a:p>
        </p:txBody>
      </p:sp>
    </p:spTree>
    <p:extLst>
      <p:ext uri="{BB962C8B-B14F-4D97-AF65-F5344CB8AC3E}">
        <p14:creationId xmlns:p14="http://schemas.microsoft.com/office/powerpoint/2010/main" val="3479520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A9208-D1E5-F4CC-9426-81DE0EF85BBA}"/>
              </a:ext>
            </a:extLst>
          </p:cNvPr>
          <p:cNvSpPr>
            <a:spLocks noGrp="1"/>
          </p:cNvSpPr>
          <p:nvPr>
            <p:ph type="title"/>
          </p:nvPr>
        </p:nvSpPr>
        <p:spPr/>
        <p:txBody>
          <a:bodyPr>
            <a:normAutofit fontScale="90000"/>
          </a:bodyPr>
          <a:lstStyle/>
          <a:p>
            <a:r>
              <a:rPr lang="en-US" dirty="0"/>
              <a:t>Introduction:</a:t>
            </a:r>
            <a:br>
              <a:rPr lang="en-US" dirty="0"/>
            </a:br>
            <a:r>
              <a:rPr lang="en-US" dirty="0"/>
              <a:t>The Digital Crucible-</a:t>
            </a:r>
            <a:r>
              <a:rPr lang="en-NG" dirty="0"/>
              <a:t>The Stakes Are High</a:t>
            </a:r>
          </a:p>
        </p:txBody>
      </p:sp>
      <p:sp>
        <p:nvSpPr>
          <p:cNvPr id="3" name="Content Placeholder 2">
            <a:extLst>
              <a:ext uri="{FF2B5EF4-FFF2-40B4-BE49-F238E27FC236}">
                <a16:creationId xmlns:a16="http://schemas.microsoft.com/office/drawing/2014/main" id="{2E0A1658-FD85-3A49-6A89-4773E9BACE53}"/>
              </a:ext>
            </a:extLst>
          </p:cNvPr>
          <p:cNvSpPr>
            <a:spLocks noGrp="1"/>
          </p:cNvSpPr>
          <p:nvPr>
            <p:ph idx="1"/>
          </p:nvPr>
        </p:nvSpPr>
        <p:spPr>
          <a:xfrm>
            <a:off x="5118447" y="1727200"/>
            <a:ext cx="6857653" cy="4324608"/>
          </a:xfrm>
        </p:spPr>
        <p:txBody>
          <a:bodyPr/>
          <a:lstStyle/>
          <a:p>
            <a:r>
              <a:rPr lang="en-NG" dirty="0"/>
              <a:t>The world runs on interconnected Information Systems</a:t>
            </a:r>
            <a:endParaRPr lang="en-US" dirty="0"/>
          </a:p>
          <a:p>
            <a:r>
              <a:rPr lang="en-NG" dirty="0"/>
              <a:t>Every connection is a potential vulnerability (</a:t>
            </a:r>
            <a:r>
              <a:rPr lang="en-US" dirty="0"/>
              <a:t>increasing hacking, </a:t>
            </a:r>
            <a:r>
              <a:rPr lang="en-NG" dirty="0"/>
              <a:t>data breach</a:t>
            </a:r>
            <a:r>
              <a:rPr lang="en-US" dirty="0"/>
              <a:t>es</a:t>
            </a:r>
            <a:r>
              <a:rPr lang="en-NG" dirty="0"/>
              <a:t>/system failure</a:t>
            </a:r>
            <a:r>
              <a:rPr lang="en-US" dirty="0"/>
              <a:t>s</a:t>
            </a:r>
            <a:r>
              <a:rPr lang="en-NG" dirty="0"/>
              <a:t>).</a:t>
            </a:r>
            <a:endParaRPr lang="en-US" dirty="0"/>
          </a:p>
          <a:p>
            <a:r>
              <a:rPr lang="en-NG" b="1" dirty="0"/>
              <a:t>The Demand:</a:t>
            </a:r>
            <a:r>
              <a:rPr lang="en-NG" dirty="0"/>
              <a:t> Not just coders, but </a:t>
            </a:r>
            <a:r>
              <a:rPr lang="en-NG" b="1" dirty="0"/>
              <a:t>Assurance Professionals</a:t>
            </a:r>
            <a:r>
              <a:rPr lang="en-NG" dirty="0"/>
              <a:t> who guarantee</a:t>
            </a:r>
            <a:endParaRPr lang="en-US" dirty="0"/>
          </a:p>
          <a:p>
            <a:r>
              <a:rPr lang="en-US" dirty="0"/>
              <a:t>Confidentiality, Integrity and Availability (C-I-A Triad)</a:t>
            </a:r>
          </a:p>
          <a:p>
            <a:pPr algn="ctr"/>
            <a:endParaRPr lang="en-US" sz="2400" b="1" dirty="0"/>
          </a:p>
          <a:p>
            <a:pPr marL="0" indent="0" algn="ctr">
              <a:buNone/>
            </a:pPr>
            <a:r>
              <a:rPr lang="en-NG" sz="2400" b="1" dirty="0"/>
              <a:t>We are the Guardians of the Digital Economy</a:t>
            </a:r>
            <a:endParaRPr lang="en-US" sz="2400" b="1" dirty="0"/>
          </a:p>
          <a:p>
            <a:endParaRPr lang="en-NG" dirty="0"/>
          </a:p>
        </p:txBody>
      </p:sp>
      <p:sp>
        <p:nvSpPr>
          <p:cNvPr id="4" name="Slide Number Placeholder 3">
            <a:extLst>
              <a:ext uri="{FF2B5EF4-FFF2-40B4-BE49-F238E27FC236}">
                <a16:creationId xmlns:a16="http://schemas.microsoft.com/office/drawing/2014/main" id="{F71A9290-2429-D954-CB14-9CBD4A05704F}"/>
              </a:ext>
            </a:extLst>
          </p:cNvPr>
          <p:cNvSpPr>
            <a:spLocks noGrp="1"/>
          </p:cNvSpPr>
          <p:nvPr>
            <p:ph type="sldNum" sz="quarter" idx="12"/>
          </p:nvPr>
        </p:nvSpPr>
        <p:spPr/>
        <p:txBody>
          <a:bodyPr/>
          <a:lstStyle/>
          <a:p>
            <a:fld id="{6D22F896-40B5-4ADD-8801-0D06FADFA095}" type="slidenum">
              <a:rPr lang="en-US" smtClean="0"/>
              <a:t>2</a:t>
            </a:fld>
            <a:endParaRPr lang="en-US" dirty="0"/>
          </a:p>
        </p:txBody>
      </p:sp>
    </p:spTree>
    <p:extLst>
      <p:ext uri="{BB962C8B-B14F-4D97-AF65-F5344CB8AC3E}">
        <p14:creationId xmlns:p14="http://schemas.microsoft.com/office/powerpoint/2010/main" val="2935683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2AE6C-0EC7-9A1E-52CB-63CABA43C46A}"/>
              </a:ext>
            </a:extLst>
          </p:cNvPr>
          <p:cNvSpPr>
            <a:spLocks noGrp="1"/>
          </p:cNvSpPr>
          <p:nvPr>
            <p:ph type="title"/>
          </p:nvPr>
        </p:nvSpPr>
        <p:spPr/>
        <p:txBody>
          <a:bodyPr>
            <a:normAutofit/>
          </a:bodyPr>
          <a:lstStyle/>
          <a:p>
            <a:r>
              <a:rPr lang="en-US" sz="5400" b="1" dirty="0"/>
              <a:t>MY CISA JOURNEY</a:t>
            </a:r>
            <a:endParaRPr lang="en-NG" sz="5400" b="1" dirty="0"/>
          </a:p>
        </p:txBody>
      </p:sp>
      <p:pic>
        <p:nvPicPr>
          <p:cNvPr id="3" name="Picture 2">
            <a:extLst>
              <a:ext uri="{FF2B5EF4-FFF2-40B4-BE49-F238E27FC236}">
                <a16:creationId xmlns:a16="http://schemas.microsoft.com/office/drawing/2014/main" id="{0B58C921-7D01-F5EE-7A2F-CDA1BDB78B53}"/>
              </a:ext>
            </a:extLst>
          </p:cNvPr>
          <p:cNvPicPr>
            <a:picLocks noChangeAspect="1"/>
          </p:cNvPicPr>
          <p:nvPr/>
        </p:nvPicPr>
        <p:blipFill>
          <a:blip r:embed="rId2"/>
          <a:stretch>
            <a:fillRect/>
          </a:stretch>
        </p:blipFill>
        <p:spPr>
          <a:xfrm>
            <a:off x="5041900" y="-50375"/>
            <a:ext cx="6858000" cy="6858000"/>
          </a:xfrm>
          <a:prstGeom prst="rect">
            <a:avLst/>
          </a:prstGeom>
        </p:spPr>
      </p:pic>
      <p:sp>
        <p:nvSpPr>
          <p:cNvPr id="5" name="TextBox 4">
            <a:extLst>
              <a:ext uri="{FF2B5EF4-FFF2-40B4-BE49-F238E27FC236}">
                <a16:creationId xmlns:a16="http://schemas.microsoft.com/office/drawing/2014/main" id="{566B7E1E-4804-28FA-6BD0-B313D9426CF4}"/>
              </a:ext>
            </a:extLst>
          </p:cNvPr>
          <p:cNvSpPr txBox="1"/>
          <p:nvPr/>
        </p:nvSpPr>
        <p:spPr>
          <a:xfrm>
            <a:off x="139700" y="5321985"/>
            <a:ext cx="4737100" cy="707886"/>
          </a:xfrm>
          <a:prstGeom prst="rect">
            <a:avLst/>
          </a:prstGeom>
          <a:noFill/>
        </p:spPr>
        <p:txBody>
          <a:bodyPr wrap="square">
            <a:spAutoFit/>
          </a:bodyPr>
          <a:lstStyle/>
          <a:p>
            <a:pPr algn="just"/>
            <a:r>
              <a:rPr lang="en-US" sz="2000" b="1" dirty="0"/>
              <a:t>CISA was the single most powerful launchpad for my consulting career</a:t>
            </a:r>
          </a:p>
        </p:txBody>
      </p:sp>
      <p:sp>
        <p:nvSpPr>
          <p:cNvPr id="4" name="Slide Number Placeholder 3">
            <a:extLst>
              <a:ext uri="{FF2B5EF4-FFF2-40B4-BE49-F238E27FC236}">
                <a16:creationId xmlns:a16="http://schemas.microsoft.com/office/drawing/2014/main" id="{1504BBDE-372E-2B94-8D6B-FA9B44930DFB}"/>
              </a:ext>
            </a:extLst>
          </p:cNvPr>
          <p:cNvSpPr>
            <a:spLocks noGrp="1"/>
          </p:cNvSpPr>
          <p:nvPr>
            <p:ph type="sldNum" sz="quarter" idx="12"/>
          </p:nvPr>
        </p:nvSpPr>
        <p:spPr/>
        <p:txBody>
          <a:bodyPr/>
          <a:lstStyle/>
          <a:p>
            <a:fld id="{6D22F896-40B5-4ADD-8801-0D06FADFA095}" type="slidenum">
              <a:rPr lang="en-US" smtClean="0"/>
              <a:t>3</a:t>
            </a:fld>
            <a:endParaRPr lang="en-US" dirty="0"/>
          </a:p>
        </p:txBody>
      </p:sp>
    </p:spTree>
    <p:extLst>
      <p:ext uri="{BB962C8B-B14F-4D97-AF65-F5344CB8AC3E}">
        <p14:creationId xmlns:p14="http://schemas.microsoft.com/office/powerpoint/2010/main" val="2310351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78A96-BE95-CDAA-101C-B6A4801BFE35}"/>
              </a:ext>
            </a:extLst>
          </p:cNvPr>
          <p:cNvSpPr>
            <a:spLocks noGrp="1"/>
          </p:cNvSpPr>
          <p:nvPr>
            <p:ph type="title"/>
          </p:nvPr>
        </p:nvSpPr>
        <p:spPr/>
        <p:txBody>
          <a:bodyPr/>
          <a:lstStyle/>
          <a:p>
            <a:r>
              <a:rPr lang="en-NG" b="1" dirty="0"/>
              <a:t>CISA: The Gold Standard</a:t>
            </a:r>
            <a:r>
              <a:rPr lang="en-US" b="1" dirty="0"/>
              <a:t> </a:t>
            </a:r>
            <a:r>
              <a:rPr lang="en-NG" b="1" dirty="0"/>
              <a:t>for Digital Assurance </a:t>
            </a:r>
          </a:p>
        </p:txBody>
      </p:sp>
      <p:pic>
        <p:nvPicPr>
          <p:cNvPr id="5" name="Content Placeholder 4">
            <a:extLst>
              <a:ext uri="{FF2B5EF4-FFF2-40B4-BE49-F238E27FC236}">
                <a16:creationId xmlns:a16="http://schemas.microsoft.com/office/drawing/2014/main" id="{B75BFF26-6EC2-DC64-2D76-CBFD8B277BAD}"/>
              </a:ext>
            </a:extLst>
          </p:cNvPr>
          <p:cNvPicPr>
            <a:picLocks noGrp="1" noChangeAspect="1"/>
          </p:cNvPicPr>
          <p:nvPr>
            <p:ph sz="half" idx="1"/>
          </p:nvPr>
        </p:nvPicPr>
        <p:blipFill>
          <a:blip r:embed="rId3"/>
          <a:stretch>
            <a:fillRect/>
          </a:stretch>
        </p:blipFill>
        <p:spPr>
          <a:xfrm>
            <a:off x="394047" y="254001"/>
            <a:ext cx="4093253" cy="1181100"/>
          </a:xfrm>
          <a:prstGeom prst="rect">
            <a:avLst/>
          </a:prstGeom>
        </p:spPr>
      </p:pic>
      <p:sp>
        <p:nvSpPr>
          <p:cNvPr id="4" name="Content Placeholder 3">
            <a:extLst>
              <a:ext uri="{FF2B5EF4-FFF2-40B4-BE49-F238E27FC236}">
                <a16:creationId xmlns:a16="http://schemas.microsoft.com/office/drawing/2014/main" id="{D735DAC1-62B3-C2CE-F802-34ABAD36F080}"/>
              </a:ext>
            </a:extLst>
          </p:cNvPr>
          <p:cNvSpPr>
            <a:spLocks noGrp="1"/>
          </p:cNvSpPr>
          <p:nvPr>
            <p:ph sz="half" idx="2"/>
          </p:nvPr>
        </p:nvSpPr>
        <p:spPr>
          <a:xfrm>
            <a:off x="4724400" y="254000"/>
            <a:ext cx="7213600" cy="6603999"/>
          </a:xfrm>
        </p:spPr>
        <p:txBody>
          <a:bodyPr>
            <a:normAutofit fontScale="25000" lnSpcReduction="20000"/>
          </a:bodyPr>
          <a:lstStyle/>
          <a:p>
            <a:pPr marL="0" indent="0">
              <a:buNone/>
            </a:pPr>
            <a:r>
              <a:rPr lang="en-US" sz="5600" b="1" dirty="0"/>
              <a:t>🛡️ The Five Domains: Your CISA Superpowers</a:t>
            </a:r>
          </a:p>
          <a:p>
            <a:pPr algn="just"/>
            <a:r>
              <a:rPr lang="en-US" sz="5600" b="1" dirty="0"/>
              <a:t>1. The IS Auditing Process</a:t>
            </a:r>
            <a:endParaRPr lang="en-US" sz="5600" dirty="0"/>
          </a:p>
          <a:p>
            <a:pPr lvl="1" algn="just"/>
            <a:r>
              <a:rPr lang="en-US" sz="5600" b="1" dirty="0"/>
              <a:t>Focus:</a:t>
            </a:r>
            <a:r>
              <a:rPr lang="en-US" sz="5600" dirty="0"/>
              <a:t> Discipline, ethics, and due diligence.</a:t>
            </a:r>
          </a:p>
          <a:p>
            <a:pPr lvl="1" algn="just"/>
            <a:r>
              <a:rPr lang="en-US" sz="5600" b="1" dirty="0"/>
              <a:t>Impact:</a:t>
            </a:r>
            <a:r>
              <a:rPr lang="en-US" sz="5600" dirty="0"/>
              <a:t> Ensures you speak with objectivity and professional rigor.</a:t>
            </a:r>
          </a:p>
          <a:p>
            <a:pPr algn="just"/>
            <a:r>
              <a:rPr lang="en-US" sz="5600" b="1" dirty="0"/>
              <a:t>2. Governance and Management of IT</a:t>
            </a:r>
            <a:endParaRPr lang="en-US" sz="5600" dirty="0"/>
          </a:p>
          <a:p>
            <a:pPr lvl="1" algn="just"/>
            <a:r>
              <a:rPr lang="en-US" sz="5600" b="1" dirty="0"/>
              <a:t>Focus:</a:t>
            </a:r>
            <a:r>
              <a:rPr lang="en-US" sz="5600" dirty="0"/>
              <a:t> Aligning IT strategy with business goals.</a:t>
            </a:r>
          </a:p>
          <a:p>
            <a:pPr lvl="1" algn="just"/>
            <a:r>
              <a:rPr lang="en-US" sz="5600" b="1" dirty="0"/>
              <a:t>Impact:</a:t>
            </a:r>
            <a:r>
              <a:rPr lang="en-US" sz="5600" dirty="0"/>
              <a:t> You learn to speak the language of the </a:t>
            </a:r>
            <a:r>
              <a:rPr lang="en-US" sz="5600" b="1" dirty="0"/>
              <a:t>Boardroom</a:t>
            </a:r>
            <a:r>
              <a:rPr lang="en-US" sz="5600" dirty="0"/>
              <a:t> and become a strategic advisor, not just a technician.</a:t>
            </a:r>
          </a:p>
          <a:p>
            <a:pPr algn="just"/>
            <a:r>
              <a:rPr lang="en-US" sz="5600" b="1" dirty="0"/>
              <a:t>3. Information Systems Acquisition, Development, and Implementation</a:t>
            </a:r>
            <a:endParaRPr lang="en-US" sz="5600" dirty="0"/>
          </a:p>
          <a:p>
            <a:pPr lvl="1" algn="just"/>
            <a:r>
              <a:rPr lang="en-US" sz="5600" b="1" dirty="0"/>
              <a:t>Focus:</a:t>
            </a:r>
            <a:r>
              <a:rPr lang="en-US" sz="5600" dirty="0"/>
              <a:t> Ensuring systems are built </a:t>
            </a:r>
            <a:r>
              <a:rPr lang="en-US" sz="5600" b="1" dirty="0"/>
              <a:t>Secure by Design</a:t>
            </a:r>
            <a:r>
              <a:rPr lang="en-US" sz="5600" dirty="0"/>
              <a:t> (SDLC, Project Management).</a:t>
            </a:r>
          </a:p>
          <a:p>
            <a:pPr lvl="1" algn="just"/>
            <a:r>
              <a:rPr lang="en-US" sz="5600" b="1" dirty="0"/>
              <a:t>Impact:</a:t>
            </a:r>
            <a:r>
              <a:rPr lang="en-US" sz="5600" dirty="0"/>
              <a:t> You prevent costly fixes by securing systems from the ground up.</a:t>
            </a:r>
          </a:p>
          <a:p>
            <a:pPr algn="just"/>
            <a:r>
              <a:rPr lang="en-US" sz="5600" b="1" dirty="0"/>
              <a:t>4. Information Systems Operations and Business Resilience</a:t>
            </a:r>
            <a:endParaRPr lang="en-US" sz="5600" dirty="0"/>
          </a:p>
          <a:p>
            <a:pPr lvl="1" algn="just"/>
            <a:r>
              <a:rPr lang="en-US" sz="5600" b="1" dirty="0"/>
              <a:t>Focus:</a:t>
            </a:r>
            <a:r>
              <a:rPr lang="en-US" sz="5600" dirty="0"/>
              <a:t> </a:t>
            </a:r>
            <a:r>
              <a:rPr lang="en-US" sz="5600" b="1" dirty="0"/>
              <a:t>Business Continuity Planning (BCP)</a:t>
            </a:r>
            <a:r>
              <a:rPr lang="en-US" sz="5600" dirty="0"/>
              <a:t> and </a:t>
            </a:r>
            <a:r>
              <a:rPr lang="en-US" sz="5600" b="1" dirty="0"/>
              <a:t>Disaster Recovery (DRP)</a:t>
            </a:r>
            <a:r>
              <a:rPr lang="en-US" sz="5600" dirty="0"/>
              <a:t>.</a:t>
            </a:r>
          </a:p>
          <a:p>
            <a:pPr lvl="1" algn="just"/>
            <a:r>
              <a:rPr lang="en-US" sz="5600" b="1" dirty="0"/>
              <a:t>Impact:</a:t>
            </a:r>
            <a:r>
              <a:rPr lang="en-US" sz="5600" dirty="0"/>
              <a:t> Ensures the business can survive any crisis and maintain operations.</a:t>
            </a:r>
          </a:p>
          <a:p>
            <a:pPr algn="just"/>
            <a:r>
              <a:rPr lang="en-US" sz="5600" b="1" dirty="0"/>
              <a:t>5. Protection of Information Assets</a:t>
            </a:r>
            <a:endParaRPr lang="en-US" sz="5600" dirty="0"/>
          </a:p>
          <a:p>
            <a:pPr lvl="1" algn="just"/>
            <a:r>
              <a:rPr lang="en-US" sz="5600" b="1" dirty="0"/>
              <a:t>Focus:</a:t>
            </a:r>
            <a:r>
              <a:rPr lang="en-US" sz="5600" dirty="0"/>
              <a:t> </a:t>
            </a:r>
            <a:r>
              <a:rPr lang="en-US" sz="5600" b="1" dirty="0"/>
              <a:t>Cybersecurity</a:t>
            </a:r>
            <a:r>
              <a:rPr lang="en-US" sz="5600" dirty="0"/>
              <a:t> &amp; </a:t>
            </a:r>
            <a:r>
              <a:rPr lang="en-US" sz="5600" b="1" dirty="0"/>
              <a:t>Data Privacy</a:t>
            </a:r>
            <a:r>
              <a:rPr lang="en-US" sz="5600" dirty="0"/>
              <a:t> control framework.</a:t>
            </a:r>
          </a:p>
          <a:p>
            <a:pPr lvl="1" algn="just"/>
            <a:r>
              <a:rPr lang="en-US" sz="5600" b="1" dirty="0"/>
              <a:t>Impact:</a:t>
            </a:r>
            <a:r>
              <a:rPr lang="en-US" sz="5600" dirty="0"/>
              <a:t> You safeguard data—the ultimate organizational asset—by applying necessary controls.</a:t>
            </a:r>
          </a:p>
          <a:p>
            <a:pPr lvl="1" algn="just"/>
            <a:r>
              <a:rPr lang="en-NG" sz="5600" dirty="0"/>
              <a:t>My CISA foundation perfectly complements my work in </a:t>
            </a:r>
            <a:r>
              <a:rPr lang="en-NG" sz="5600" b="1" dirty="0"/>
              <a:t>Data Privacy (CDPSE)</a:t>
            </a:r>
            <a:r>
              <a:rPr lang="en-NG" sz="5600" dirty="0"/>
              <a:t>, providing the </a:t>
            </a:r>
            <a:r>
              <a:rPr lang="en-NG" sz="5600" i="1" dirty="0"/>
              <a:t>assurance</a:t>
            </a:r>
            <a:r>
              <a:rPr lang="en-NG" sz="5600" dirty="0"/>
              <a:t> framework needed for effective governance</a:t>
            </a:r>
            <a:endParaRPr lang="en-US" sz="5600" dirty="0"/>
          </a:p>
          <a:p>
            <a:endParaRPr lang="en-NG" dirty="0"/>
          </a:p>
        </p:txBody>
      </p:sp>
      <p:sp>
        <p:nvSpPr>
          <p:cNvPr id="3" name="Slide Number Placeholder 2">
            <a:extLst>
              <a:ext uri="{FF2B5EF4-FFF2-40B4-BE49-F238E27FC236}">
                <a16:creationId xmlns:a16="http://schemas.microsoft.com/office/drawing/2014/main" id="{D79877A7-EF43-263C-C1A8-F307B681334E}"/>
              </a:ext>
            </a:extLst>
          </p:cNvPr>
          <p:cNvSpPr>
            <a:spLocks noGrp="1"/>
          </p:cNvSpPr>
          <p:nvPr>
            <p:ph type="sldNum" sz="quarter" idx="12"/>
          </p:nvPr>
        </p:nvSpPr>
        <p:spPr/>
        <p:txBody>
          <a:bodyPr/>
          <a:lstStyle/>
          <a:p>
            <a:fld id="{6D22F896-40B5-4ADD-8801-0D06FADFA095}" type="slidenum">
              <a:rPr lang="en-US" smtClean="0"/>
              <a:t>4</a:t>
            </a:fld>
            <a:endParaRPr lang="en-US" dirty="0"/>
          </a:p>
        </p:txBody>
      </p:sp>
    </p:spTree>
    <p:extLst>
      <p:ext uri="{BB962C8B-B14F-4D97-AF65-F5344CB8AC3E}">
        <p14:creationId xmlns:p14="http://schemas.microsoft.com/office/powerpoint/2010/main" val="3954887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E6DCD-A219-AEA1-EBC3-FE875EB6F916}"/>
              </a:ext>
            </a:extLst>
          </p:cNvPr>
          <p:cNvSpPr>
            <a:spLocks noGrp="1"/>
          </p:cNvSpPr>
          <p:nvPr>
            <p:ph type="title"/>
          </p:nvPr>
        </p:nvSpPr>
        <p:spPr/>
        <p:txBody>
          <a:bodyPr>
            <a:normAutofit fontScale="90000"/>
          </a:bodyPr>
          <a:lstStyle/>
          <a:p>
            <a:r>
              <a:rPr lang="en-NG" b="1" dirty="0"/>
              <a:t>The Power Unlocked: Career Transformation </a:t>
            </a:r>
            <a:endParaRPr lang="en-NG" dirty="0"/>
          </a:p>
        </p:txBody>
      </p:sp>
      <p:sp>
        <p:nvSpPr>
          <p:cNvPr id="3" name="Content Placeholder 2">
            <a:extLst>
              <a:ext uri="{FF2B5EF4-FFF2-40B4-BE49-F238E27FC236}">
                <a16:creationId xmlns:a16="http://schemas.microsoft.com/office/drawing/2014/main" id="{6013AD69-FD30-BCFE-D095-D8E22B9CF89B}"/>
              </a:ext>
            </a:extLst>
          </p:cNvPr>
          <p:cNvSpPr>
            <a:spLocks noGrp="1"/>
          </p:cNvSpPr>
          <p:nvPr>
            <p:ph idx="1"/>
          </p:nvPr>
        </p:nvSpPr>
        <p:spPr>
          <a:xfrm>
            <a:off x="5021496" y="1005840"/>
            <a:ext cx="6735075" cy="5721530"/>
          </a:xfrm>
        </p:spPr>
        <p:txBody>
          <a:bodyPr>
            <a:normAutofit fontScale="85000" lnSpcReduction="20000"/>
          </a:bodyPr>
          <a:lstStyle/>
          <a:p>
            <a:endParaRPr lang="en-US" dirty="0"/>
          </a:p>
          <a:p>
            <a:r>
              <a:rPr lang="en-US" dirty="0"/>
              <a:t>Since earning my CISA Certification in 2005, it has been my Professional Passport</a:t>
            </a:r>
          </a:p>
          <a:p>
            <a:r>
              <a:rPr lang="en-NG" dirty="0"/>
              <a:t>First, it brings Global Currency and Recognition</a:t>
            </a:r>
            <a:endParaRPr lang="en-US" dirty="0"/>
          </a:p>
          <a:p>
            <a:r>
              <a:rPr lang="en-NG" dirty="0"/>
              <a:t>Second, it guarantees Competitive Edge and Salary Potential</a:t>
            </a:r>
            <a:endParaRPr lang="en-US" dirty="0"/>
          </a:p>
          <a:p>
            <a:pPr algn="just"/>
            <a:r>
              <a:rPr lang="en-NG" dirty="0"/>
              <a:t>Third, it grants unmatched Versatility</a:t>
            </a:r>
            <a:r>
              <a:rPr lang="en-US" b="1" dirty="0"/>
              <a:t>.</a:t>
            </a:r>
          </a:p>
          <a:p>
            <a:pPr algn="just"/>
            <a:r>
              <a:rPr lang="en-NG" dirty="0"/>
              <a:t>I started</a:t>
            </a:r>
            <a:r>
              <a:rPr lang="en-US" dirty="0"/>
              <a:t> as an </a:t>
            </a:r>
            <a:r>
              <a:rPr lang="en-NG" dirty="0"/>
              <a:t>IT Auditor. Today, my CISA foundation allows me to serve as a Principal Consultant, advising on Data Privacy regulations, leading Cybersecurity governance, and managing complex IT projects. CISA is the master key that unlocks roles such as:</a:t>
            </a:r>
          </a:p>
          <a:p>
            <a:pPr lvl="0"/>
            <a:r>
              <a:rPr lang="en-US" b="1" dirty="0"/>
              <a:t>Core Role</a:t>
            </a:r>
            <a:r>
              <a:rPr lang="en-US" dirty="0"/>
              <a:t>: </a:t>
            </a:r>
            <a:r>
              <a:rPr lang="en-NG" dirty="0"/>
              <a:t>Senior IT Auditor</a:t>
            </a:r>
          </a:p>
          <a:p>
            <a:pPr lvl="0"/>
            <a:r>
              <a:rPr lang="en-US" b="1" dirty="0"/>
              <a:t>Security</a:t>
            </a:r>
            <a:r>
              <a:rPr lang="en-US" dirty="0"/>
              <a:t>: </a:t>
            </a:r>
            <a:r>
              <a:rPr lang="en-NG" dirty="0"/>
              <a:t>Information Security Analyst</a:t>
            </a:r>
          </a:p>
          <a:p>
            <a:pPr lvl="0"/>
            <a:r>
              <a:rPr lang="en-US" b="1" dirty="0"/>
              <a:t>Compliance</a:t>
            </a:r>
            <a:r>
              <a:rPr lang="en-US" dirty="0"/>
              <a:t>: </a:t>
            </a:r>
            <a:r>
              <a:rPr lang="en-NG" dirty="0"/>
              <a:t>Risk and Compliance Manager</a:t>
            </a:r>
          </a:p>
          <a:p>
            <a:pPr lvl="0"/>
            <a:r>
              <a:rPr lang="en-US" b="1" dirty="0"/>
              <a:t>Data Privacy</a:t>
            </a:r>
            <a:r>
              <a:rPr lang="en-US" dirty="0"/>
              <a:t>: </a:t>
            </a:r>
            <a:r>
              <a:rPr lang="en-NG" dirty="0"/>
              <a:t>Data Privacy Officer (DPO)</a:t>
            </a:r>
          </a:p>
          <a:p>
            <a:pPr lvl="0"/>
            <a:r>
              <a:rPr lang="en-US" b="1" dirty="0"/>
              <a:t>Leadership</a:t>
            </a:r>
            <a:r>
              <a:rPr lang="en-US" dirty="0"/>
              <a:t>: </a:t>
            </a:r>
            <a:r>
              <a:rPr lang="en-NG" dirty="0"/>
              <a:t>Chief Information Officer (CIO)</a:t>
            </a:r>
            <a:endParaRPr lang="en-US" dirty="0"/>
          </a:p>
          <a:p>
            <a:pPr lvl="0"/>
            <a:endParaRPr lang="en-US" dirty="0"/>
          </a:p>
          <a:p>
            <a:pPr lvl="0"/>
            <a:r>
              <a:rPr lang="en-NG" sz="2200" b="1" dirty="0"/>
              <a:t>CISA is </a:t>
            </a:r>
            <a:r>
              <a:rPr lang="en-US" sz="2200" b="1" dirty="0"/>
              <a:t>a</a:t>
            </a:r>
            <a:r>
              <a:rPr lang="en-NG" sz="2200" b="1" dirty="0"/>
              <a:t> master key to diverse, high-value roles</a:t>
            </a:r>
          </a:p>
          <a:p>
            <a:endParaRPr lang="en-US" dirty="0"/>
          </a:p>
          <a:p>
            <a:endParaRPr lang="en-NG" dirty="0"/>
          </a:p>
        </p:txBody>
      </p:sp>
      <p:sp>
        <p:nvSpPr>
          <p:cNvPr id="4" name="Slide Number Placeholder 3">
            <a:extLst>
              <a:ext uri="{FF2B5EF4-FFF2-40B4-BE49-F238E27FC236}">
                <a16:creationId xmlns:a16="http://schemas.microsoft.com/office/drawing/2014/main" id="{56C58F19-1013-64CB-6453-10FE338CF63B}"/>
              </a:ext>
            </a:extLst>
          </p:cNvPr>
          <p:cNvSpPr>
            <a:spLocks noGrp="1"/>
          </p:cNvSpPr>
          <p:nvPr>
            <p:ph type="sldNum" sz="quarter" idx="12"/>
          </p:nvPr>
        </p:nvSpPr>
        <p:spPr/>
        <p:txBody>
          <a:bodyPr/>
          <a:lstStyle/>
          <a:p>
            <a:fld id="{6D22F896-40B5-4ADD-8801-0D06FADFA095}" type="slidenum">
              <a:rPr lang="en-US" smtClean="0"/>
              <a:t>5</a:t>
            </a:fld>
            <a:endParaRPr lang="en-US" dirty="0"/>
          </a:p>
        </p:txBody>
      </p:sp>
    </p:spTree>
    <p:extLst>
      <p:ext uri="{BB962C8B-B14F-4D97-AF65-F5344CB8AC3E}">
        <p14:creationId xmlns:p14="http://schemas.microsoft.com/office/powerpoint/2010/main" val="14877796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A3462-1130-25E4-4D80-D50B668C0968}"/>
              </a:ext>
            </a:extLst>
          </p:cNvPr>
          <p:cNvSpPr>
            <a:spLocks noGrp="1"/>
          </p:cNvSpPr>
          <p:nvPr>
            <p:ph type="title"/>
          </p:nvPr>
        </p:nvSpPr>
        <p:spPr/>
        <p:txBody>
          <a:bodyPr/>
          <a:lstStyle/>
          <a:p>
            <a:r>
              <a:rPr lang="en-NG" b="1" dirty="0"/>
              <a:t> Why IT Audit Skills Are Now Mandatory</a:t>
            </a:r>
          </a:p>
        </p:txBody>
      </p:sp>
      <p:sp>
        <p:nvSpPr>
          <p:cNvPr id="3" name="Content Placeholder 2">
            <a:extLst>
              <a:ext uri="{FF2B5EF4-FFF2-40B4-BE49-F238E27FC236}">
                <a16:creationId xmlns:a16="http://schemas.microsoft.com/office/drawing/2014/main" id="{C55C28F9-F869-5A95-AB61-272A290DBA57}"/>
              </a:ext>
            </a:extLst>
          </p:cNvPr>
          <p:cNvSpPr>
            <a:spLocks noGrp="1"/>
          </p:cNvSpPr>
          <p:nvPr>
            <p:ph idx="1"/>
          </p:nvPr>
        </p:nvSpPr>
        <p:spPr/>
        <p:txBody>
          <a:bodyPr>
            <a:normAutofit fontScale="92500"/>
          </a:bodyPr>
          <a:lstStyle/>
          <a:p>
            <a:r>
              <a:rPr lang="en-US" dirty="0"/>
              <a:t>70–90 percent of business processes now run on IT systems</a:t>
            </a:r>
          </a:p>
          <a:p>
            <a:r>
              <a:rPr lang="en-US" dirty="0"/>
              <a:t>Without IT audit skills, auditors cannot properly evaluate:</a:t>
            </a:r>
          </a:p>
          <a:p>
            <a:pPr lvl="1"/>
            <a:r>
              <a:rPr lang="en-US" dirty="0"/>
              <a:t>Access controls</a:t>
            </a:r>
          </a:p>
          <a:p>
            <a:pPr lvl="1"/>
            <a:r>
              <a:rPr lang="en-US" dirty="0"/>
              <a:t>Cybersecurity</a:t>
            </a:r>
          </a:p>
          <a:p>
            <a:pPr lvl="1"/>
            <a:r>
              <a:rPr lang="en-US" dirty="0"/>
              <a:t>ERP systems</a:t>
            </a:r>
          </a:p>
          <a:p>
            <a:pPr lvl="1"/>
            <a:r>
              <a:rPr lang="en-US" dirty="0"/>
              <a:t>Data integrity</a:t>
            </a:r>
          </a:p>
          <a:p>
            <a:pPr lvl="1"/>
            <a:r>
              <a:rPr lang="en-US" dirty="0"/>
              <a:t>System changes &amp; configurations</a:t>
            </a:r>
          </a:p>
          <a:p>
            <a:r>
              <a:rPr lang="en-US" dirty="0"/>
              <a:t>Regulators (CBN, SEC, NDIC, EFCC) now expect IT Audit competencies</a:t>
            </a:r>
          </a:p>
          <a:p>
            <a:r>
              <a:rPr lang="en-US" dirty="0"/>
              <a:t>Big 4 audit firms and top firms recruit more IT auditors than traditional auditors</a:t>
            </a:r>
          </a:p>
          <a:p>
            <a:pPr marL="0" indent="0" algn="ctr">
              <a:buNone/>
            </a:pPr>
            <a:r>
              <a:rPr lang="en-NG" b="1" i="1" dirty="0"/>
              <a:t>If you want to remain relevant in auditing, finance, risk, or compliance, you must understand IT.</a:t>
            </a:r>
            <a:endParaRPr lang="en-US" b="1" dirty="0"/>
          </a:p>
          <a:p>
            <a:endParaRPr lang="en-NG" dirty="0"/>
          </a:p>
        </p:txBody>
      </p:sp>
      <p:sp>
        <p:nvSpPr>
          <p:cNvPr id="4" name="Slide Number Placeholder 3">
            <a:extLst>
              <a:ext uri="{FF2B5EF4-FFF2-40B4-BE49-F238E27FC236}">
                <a16:creationId xmlns:a16="http://schemas.microsoft.com/office/drawing/2014/main" id="{D5A5869F-72B8-0268-94A3-AC1349229E59}"/>
              </a:ext>
            </a:extLst>
          </p:cNvPr>
          <p:cNvSpPr>
            <a:spLocks noGrp="1"/>
          </p:cNvSpPr>
          <p:nvPr>
            <p:ph type="sldNum" sz="quarter" idx="12"/>
          </p:nvPr>
        </p:nvSpPr>
        <p:spPr/>
        <p:txBody>
          <a:bodyPr/>
          <a:lstStyle/>
          <a:p>
            <a:fld id="{6D22F896-40B5-4ADD-8801-0D06FADFA095}" type="slidenum">
              <a:rPr lang="en-US" smtClean="0"/>
              <a:t>6</a:t>
            </a:fld>
            <a:endParaRPr lang="en-US" dirty="0"/>
          </a:p>
        </p:txBody>
      </p:sp>
    </p:spTree>
    <p:extLst>
      <p:ext uri="{BB962C8B-B14F-4D97-AF65-F5344CB8AC3E}">
        <p14:creationId xmlns:p14="http://schemas.microsoft.com/office/powerpoint/2010/main" val="4113633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CA8E6-B9F2-9900-1D2E-7EAD20D478CC}"/>
              </a:ext>
            </a:extLst>
          </p:cNvPr>
          <p:cNvSpPr>
            <a:spLocks noGrp="1"/>
          </p:cNvSpPr>
          <p:nvPr>
            <p:ph type="title"/>
          </p:nvPr>
        </p:nvSpPr>
        <p:spPr/>
        <p:txBody>
          <a:bodyPr>
            <a:normAutofit fontScale="90000"/>
          </a:bodyPr>
          <a:lstStyle/>
          <a:p>
            <a:r>
              <a:rPr lang="en-NG" b="1" dirty="0"/>
              <a:t>Why CISA Is No Longer Optional for Audit Professionals</a:t>
            </a:r>
            <a:br>
              <a:rPr lang="en-NG" dirty="0"/>
            </a:br>
            <a:endParaRPr lang="en-NG" dirty="0"/>
          </a:p>
        </p:txBody>
      </p:sp>
      <p:sp>
        <p:nvSpPr>
          <p:cNvPr id="3" name="Content Placeholder 2">
            <a:extLst>
              <a:ext uri="{FF2B5EF4-FFF2-40B4-BE49-F238E27FC236}">
                <a16:creationId xmlns:a16="http://schemas.microsoft.com/office/drawing/2014/main" id="{E53C539D-27D0-DF89-DDD4-1DC5A2CBEFAF}"/>
              </a:ext>
            </a:extLst>
          </p:cNvPr>
          <p:cNvSpPr>
            <a:spLocks noGrp="1"/>
          </p:cNvSpPr>
          <p:nvPr>
            <p:ph idx="1"/>
          </p:nvPr>
        </p:nvSpPr>
        <p:spPr>
          <a:xfrm>
            <a:off x="5102407" y="953835"/>
            <a:ext cx="6281873" cy="5248622"/>
          </a:xfrm>
        </p:spPr>
        <p:txBody>
          <a:bodyPr>
            <a:normAutofit/>
          </a:bodyPr>
          <a:lstStyle/>
          <a:p>
            <a:r>
              <a:rPr lang="en-US" dirty="0"/>
              <a:t>Traditional audit roles are disappearing</a:t>
            </a:r>
          </a:p>
          <a:p>
            <a:r>
              <a:rPr lang="en-US" dirty="0"/>
              <a:t>AI and automation now handle routine accounting and simple assurance tasks</a:t>
            </a:r>
          </a:p>
          <a:p>
            <a:r>
              <a:rPr lang="en-US" dirty="0"/>
              <a:t>Only skills in systems, controls, cybersecurity, and risk will survive</a:t>
            </a:r>
          </a:p>
          <a:p>
            <a:r>
              <a:rPr lang="en-US" dirty="0" err="1"/>
              <a:t>Organisations</a:t>
            </a:r>
            <a:r>
              <a:rPr lang="en-US" dirty="0"/>
              <a:t> now prefer auditors who can:</a:t>
            </a:r>
          </a:p>
          <a:p>
            <a:pPr lvl="1"/>
            <a:r>
              <a:rPr lang="en-US" dirty="0"/>
              <a:t>Test IT controls</a:t>
            </a:r>
          </a:p>
          <a:p>
            <a:pPr lvl="1"/>
            <a:r>
              <a:rPr lang="en-US" dirty="0"/>
              <a:t>Review cyber posture</a:t>
            </a:r>
          </a:p>
          <a:p>
            <a:pPr lvl="1"/>
            <a:r>
              <a:rPr lang="en-US" dirty="0" err="1"/>
              <a:t>Analyse</a:t>
            </a:r>
            <a:r>
              <a:rPr lang="en-US" dirty="0"/>
              <a:t> digital risks</a:t>
            </a:r>
          </a:p>
          <a:p>
            <a:pPr lvl="1"/>
            <a:r>
              <a:rPr lang="en-US" dirty="0"/>
              <a:t>Audit ERP, cloud, and data systems</a:t>
            </a:r>
          </a:p>
          <a:p>
            <a:pPr marL="0" indent="0">
              <a:buNone/>
            </a:pPr>
            <a:endParaRPr lang="en-US" dirty="0"/>
          </a:p>
          <a:p>
            <a:pPr marL="0" indent="0" algn="ctr">
              <a:buNone/>
            </a:pPr>
            <a:r>
              <a:rPr lang="en-US" b="1" dirty="0"/>
              <a:t>CISA is the certification that future-proofs your career against automation and AI.</a:t>
            </a:r>
          </a:p>
          <a:p>
            <a:endParaRPr lang="en-NG" dirty="0"/>
          </a:p>
        </p:txBody>
      </p:sp>
      <p:sp>
        <p:nvSpPr>
          <p:cNvPr id="4" name="Slide Number Placeholder 3">
            <a:extLst>
              <a:ext uri="{FF2B5EF4-FFF2-40B4-BE49-F238E27FC236}">
                <a16:creationId xmlns:a16="http://schemas.microsoft.com/office/drawing/2014/main" id="{5FC7EF21-AB65-97A5-8E47-BB86EC6B741E}"/>
              </a:ext>
            </a:extLst>
          </p:cNvPr>
          <p:cNvSpPr>
            <a:spLocks noGrp="1"/>
          </p:cNvSpPr>
          <p:nvPr>
            <p:ph type="sldNum" sz="quarter" idx="12"/>
          </p:nvPr>
        </p:nvSpPr>
        <p:spPr/>
        <p:txBody>
          <a:bodyPr/>
          <a:lstStyle/>
          <a:p>
            <a:fld id="{6D22F896-40B5-4ADD-8801-0D06FADFA095}" type="slidenum">
              <a:rPr lang="en-US" smtClean="0"/>
              <a:t>7</a:t>
            </a:fld>
            <a:endParaRPr lang="en-US" dirty="0"/>
          </a:p>
        </p:txBody>
      </p:sp>
    </p:spTree>
    <p:extLst>
      <p:ext uri="{BB962C8B-B14F-4D97-AF65-F5344CB8AC3E}">
        <p14:creationId xmlns:p14="http://schemas.microsoft.com/office/powerpoint/2010/main" val="25654792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343B4-E39A-030A-35BB-F57B6E605349}"/>
              </a:ext>
            </a:extLst>
          </p:cNvPr>
          <p:cNvSpPr>
            <a:spLocks noGrp="1"/>
          </p:cNvSpPr>
          <p:nvPr>
            <p:ph type="title"/>
          </p:nvPr>
        </p:nvSpPr>
        <p:spPr/>
        <p:txBody>
          <a:bodyPr/>
          <a:lstStyle/>
          <a:p>
            <a:r>
              <a:rPr lang="en-NG" b="1" dirty="0"/>
              <a:t>The Global Power of CISA</a:t>
            </a:r>
            <a:endParaRPr lang="en-NG" dirty="0"/>
          </a:p>
        </p:txBody>
      </p:sp>
      <p:sp>
        <p:nvSpPr>
          <p:cNvPr id="3" name="Content Placeholder 2">
            <a:extLst>
              <a:ext uri="{FF2B5EF4-FFF2-40B4-BE49-F238E27FC236}">
                <a16:creationId xmlns:a16="http://schemas.microsoft.com/office/drawing/2014/main" id="{09970E27-AC13-D03A-8183-29CACA53B152}"/>
              </a:ext>
            </a:extLst>
          </p:cNvPr>
          <p:cNvSpPr>
            <a:spLocks noGrp="1"/>
          </p:cNvSpPr>
          <p:nvPr>
            <p:ph idx="1"/>
          </p:nvPr>
        </p:nvSpPr>
        <p:spPr>
          <a:xfrm>
            <a:off x="5102407" y="790303"/>
            <a:ext cx="6281873" cy="5924217"/>
          </a:xfrm>
        </p:spPr>
        <p:txBody>
          <a:bodyPr>
            <a:normAutofit fontScale="85000" lnSpcReduction="10000"/>
          </a:bodyPr>
          <a:lstStyle/>
          <a:p>
            <a:r>
              <a:rPr lang="en-US" dirty="0"/>
              <a:t>CISA is the world’s No. 1 certification for IT Audit and Cybersecurity Assurance. </a:t>
            </a:r>
          </a:p>
          <a:p>
            <a:pPr marL="0" indent="0">
              <a:buNone/>
            </a:pPr>
            <a:r>
              <a:rPr lang="en-US" b="1" dirty="0"/>
              <a:t>Recognized across:</a:t>
            </a:r>
          </a:p>
          <a:p>
            <a:r>
              <a:rPr lang="en-US" dirty="0"/>
              <a:t>Banks</a:t>
            </a:r>
          </a:p>
          <a:p>
            <a:r>
              <a:rPr lang="en-US" dirty="0"/>
              <a:t>Oil &amp; Gas</a:t>
            </a:r>
          </a:p>
          <a:p>
            <a:r>
              <a:rPr lang="en-US" dirty="0"/>
              <a:t>Telecoms</a:t>
            </a:r>
          </a:p>
          <a:p>
            <a:r>
              <a:rPr lang="en-US" dirty="0"/>
              <a:t>Big 4 Audit Firms</a:t>
            </a:r>
          </a:p>
          <a:p>
            <a:r>
              <a:rPr lang="en-US" dirty="0" err="1"/>
              <a:t>FinTechs</a:t>
            </a:r>
            <a:endParaRPr lang="en-US" dirty="0"/>
          </a:p>
          <a:p>
            <a:r>
              <a:rPr lang="en-US" dirty="0"/>
              <a:t>Government agencies</a:t>
            </a:r>
          </a:p>
          <a:p>
            <a:r>
              <a:rPr lang="en-US" dirty="0"/>
              <a:t>Global institutions (US, UK, Canada, Middle East, Europe)</a:t>
            </a:r>
          </a:p>
          <a:p>
            <a:pPr algn="just"/>
            <a:r>
              <a:rPr lang="en-US" dirty="0"/>
              <a:t>It is the fastest route for accountants and auditors to transition into high-demand IT roles. CISA-certified professionals earn far higher salaries than traditional auditors</a:t>
            </a:r>
          </a:p>
          <a:p>
            <a:r>
              <a:rPr lang="en-US" dirty="0"/>
              <a:t>Many CISA holders now secure remote foreign-currency jobs without relocating</a:t>
            </a:r>
          </a:p>
          <a:p>
            <a:pPr marL="0" indent="0" algn="ctr">
              <a:buNone/>
            </a:pPr>
            <a:r>
              <a:rPr lang="en-US" b="1" dirty="0"/>
              <a:t>CISA dramatically increases your earning power and opens global doors.</a:t>
            </a:r>
          </a:p>
          <a:p>
            <a:endParaRPr lang="en-NG" dirty="0"/>
          </a:p>
        </p:txBody>
      </p:sp>
      <p:sp>
        <p:nvSpPr>
          <p:cNvPr id="4" name="Slide Number Placeholder 3">
            <a:extLst>
              <a:ext uri="{FF2B5EF4-FFF2-40B4-BE49-F238E27FC236}">
                <a16:creationId xmlns:a16="http://schemas.microsoft.com/office/drawing/2014/main" id="{B93C468F-D73B-B4A2-014F-9EDC60AC4C6A}"/>
              </a:ext>
            </a:extLst>
          </p:cNvPr>
          <p:cNvSpPr>
            <a:spLocks noGrp="1"/>
          </p:cNvSpPr>
          <p:nvPr>
            <p:ph type="sldNum" sz="quarter" idx="12"/>
          </p:nvPr>
        </p:nvSpPr>
        <p:spPr/>
        <p:txBody>
          <a:bodyPr/>
          <a:lstStyle/>
          <a:p>
            <a:fld id="{6D22F896-40B5-4ADD-8801-0D06FADFA095}" type="slidenum">
              <a:rPr lang="en-US" smtClean="0"/>
              <a:t>8</a:t>
            </a:fld>
            <a:endParaRPr lang="en-US" dirty="0"/>
          </a:p>
        </p:txBody>
      </p:sp>
    </p:spTree>
    <p:extLst>
      <p:ext uri="{BB962C8B-B14F-4D97-AF65-F5344CB8AC3E}">
        <p14:creationId xmlns:p14="http://schemas.microsoft.com/office/powerpoint/2010/main" val="18526150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grayscl/>
          </a:blip>
          <a:srcRect l="5968" t="2380" r="7261" b="2658"/>
          <a:stretch/>
        </p:blipFill>
        <p:spPr>
          <a:xfrm>
            <a:off x="609599" y="1087260"/>
            <a:ext cx="5123543" cy="4954093"/>
          </a:xfrm>
          <a:prstGeom prst="rect">
            <a:avLst/>
          </a:prstGeom>
        </p:spPr>
      </p:pic>
      <p:sp>
        <p:nvSpPr>
          <p:cNvPr id="18" name="Rectangle 17"/>
          <p:cNvSpPr/>
          <p:nvPr/>
        </p:nvSpPr>
        <p:spPr>
          <a:xfrm>
            <a:off x="609599" y="1087260"/>
            <a:ext cx="5138057" cy="4954093"/>
          </a:xfrm>
          <a:prstGeom prst="rect">
            <a:avLst/>
          </a:prstGeom>
          <a:solidFill>
            <a:srgbClr val="FF0000">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947558" y="2102106"/>
            <a:ext cx="4216113" cy="1569660"/>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Real Earnings Motivation</a:t>
            </a:r>
          </a:p>
        </p:txBody>
      </p:sp>
      <p:sp>
        <p:nvSpPr>
          <p:cNvPr id="23" name="TextBox 22"/>
          <p:cNvSpPr txBox="1"/>
          <p:nvPr/>
        </p:nvSpPr>
        <p:spPr>
          <a:xfrm>
            <a:off x="6146921" y="1084296"/>
            <a:ext cx="5109881" cy="2893100"/>
          </a:xfrm>
          <a:prstGeom prst="rect">
            <a:avLst/>
          </a:prstGeom>
          <a:noFill/>
        </p:spPr>
        <p:txBody>
          <a:bodyPr wrap="square" rtlCol="0">
            <a:spAutoFit/>
          </a:bodyPr>
          <a:lstStyle/>
          <a:p>
            <a:r>
              <a:rPr lang="en-US" sz="2600" b="1" dirty="0"/>
              <a:t>CISA gives access to:</a:t>
            </a:r>
          </a:p>
          <a:p>
            <a:pPr marL="457200" indent="-457200">
              <a:buFont typeface="Arial" panose="020B0604020202020204" pitchFamily="34" charset="0"/>
              <a:buChar char="•"/>
            </a:pPr>
            <a:r>
              <a:rPr lang="en-US" sz="2600" dirty="0"/>
              <a:t>Dollar-paying remote jobs</a:t>
            </a:r>
          </a:p>
          <a:p>
            <a:pPr marL="457200" indent="-457200">
              <a:buFont typeface="Arial" panose="020B0604020202020204" pitchFamily="34" charset="0"/>
              <a:buChar char="•"/>
            </a:pPr>
            <a:r>
              <a:rPr lang="en-US" sz="2600" dirty="0"/>
              <a:t>Premium audit and risk roles</a:t>
            </a:r>
          </a:p>
          <a:p>
            <a:pPr marL="457200" indent="-457200">
              <a:buFont typeface="Arial" panose="020B0604020202020204" pitchFamily="34" charset="0"/>
              <a:buChar char="•"/>
            </a:pPr>
            <a:r>
              <a:rPr lang="en-US" sz="2600" dirty="0"/>
              <a:t>High-value consulting engagements</a:t>
            </a:r>
          </a:p>
          <a:p>
            <a:pPr marL="457200" indent="-457200">
              <a:buFont typeface="Arial" panose="020B0604020202020204" pitchFamily="34" charset="0"/>
              <a:buChar char="•"/>
            </a:pPr>
            <a:r>
              <a:rPr lang="en-US" sz="2600" dirty="0"/>
              <a:t>Cross-border project opportunities</a:t>
            </a:r>
          </a:p>
        </p:txBody>
      </p:sp>
      <p:sp>
        <p:nvSpPr>
          <p:cNvPr id="24" name="TextBox 23"/>
          <p:cNvSpPr txBox="1"/>
          <p:nvPr/>
        </p:nvSpPr>
        <p:spPr>
          <a:xfrm>
            <a:off x="577444" y="6247825"/>
            <a:ext cx="5141536" cy="276999"/>
          </a:xfrm>
          <a:prstGeom prst="rect">
            <a:avLst/>
          </a:prstGeom>
          <a:noFill/>
        </p:spPr>
        <p:txBody>
          <a:bodyPr wrap="none" rtlCol="0">
            <a:spAutoFit/>
          </a:bodyPr>
          <a:lstStyle/>
          <a:p>
            <a:r>
              <a:rPr lang="en-US" sz="1200" i="1" dirty="0"/>
              <a:t>The Certification That Transforms Accountants Into Global IT Audit Professionals</a:t>
            </a:r>
          </a:p>
        </p:txBody>
      </p:sp>
      <p:sp>
        <p:nvSpPr>
          <p:cNvPr id="25" name="TextBox 24"/>
          <p:cNvSpPr txBox="1"/>
          <p:nvPr/>
        </p:nvSpPr>
        <p:spPr>
          <a:xfrm>
            <a:off x="10167560" y="6242768"/>
            <a:ext cx="1617878" cy="276999"/>
          </a:xfrm>
          <a:prstGeom prst="rect">
            <a:avLst/>
          </a:prstGeom>
          <a:noFill/>
        </p:spPr>
        <p:txBody>
          <a:bodyPr wrap="square" rtlCol="0">
            <a:spAutoFit/>
          </a:bodyPr>
          <a:lstStyle/>
          <a:p>
            <a:r>
              <a:rPr lang="en-US" sz="1200" i="1" dirty="0"/>
              <a:t>Global Power of CISA</a:t>
            </a:r>
          </a:p>
        </p:txBody>
      </p:sp>
      <p:sp>
        <p:nvSpPr>
          <p:cNvPr id="26" name="TextBox 25"/>
          <p:cNvSpPr txBox="1"/>
          <p:nvPr/>
        </p:nvSpPr>
        <p:spPr>
          <a:xfrm>
            <a:off x="7134894" y="5006875"/>
            <a:ext cx="5057106" cy="892552"/>
          </a:xfrm>
          <a:prstGeom prst="rect">
            <a:avLst/>
          </a:prstGeom>
          <a:noFill/>
        </p:spPr>
        <p:txBody>
          <a:bodyPr wrap="square" rtlCol="0">
            <a:spAutoFit/>
          </a:bodyPr>
          <a:lstStyle/>
          <a:p>
            <a:r>
              <a:rPr lang="en-US" sz="2500" b="1" dirty="0">
                <a:solidFill>
                  <a:srgbClr val="FF0000"/>
                </a:solidFill>
              </a:rPr>
              <a:t>Your income can grow </a:t>
            </a:r>
          </a:p>
          <a:p>
            <a:r>
              <a:rPr lang="en-US" sz="2500" b="1" dirty="0">
                <a:solidFill>
                  <a:srgbClr val="FF0000"/>
                </a:solidFill>
              </a:rPr>
              <a:t>significantly with one certification</a:t>
            </a:r>
          </a:p>
        </p:txBody>
      </p:sp>
      <p:pic>
        <p:nvPicPr>
          <p:cNvPr id="5" name="Picture 4">
            <a:extLst>
              <a:ext uri="{FF2B5EF4-FFF2-40B4-BE49-F238E27FC236}">
                <a16:creationId xmlns:a16="http://schemas.microsoft.com/office/drawing/2014/main" id="{721D05E3-1468-3C40-5AA5-ABEBE711A4A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46921" y="5044819"/>
            <a:ext cx="816663" cy="816663"/>
          </a:xfrm>
          <a:prstGeom prst="rect">
            <a:avLst/>
          </a:prstGeom>
        </p:spPr>
      </p:pic>
    </p:spTree>
    <p:extLst>
      <p:ext uri="{BB962C8B-B14F-4D97-AF65-F5344CB8AC3E}">
        <p14:creationId xmlns:p14="http://schemas.microsoft.com/office/powerpoint/2010/main" val="279931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DCF49-D526-ADB5-B5D8-C1927DC6AB32}"/>
              </a:ext>
            </a:extLst>
          </p:cNvPr>
          <p:cNvSpPr>
            <a:spLocks noGrp="1"/>
          </p:cNvSpPr>
          <p:nvPr>
            <p:ph type="title"/>
          </p:nvPr>
        </p:nvSpPr>
        <p:spPr/>
        <p:txBody>
          <a:bodyPr>
            <a:normAutofit fontScale="90000"/>
          </a:bodyPr>
          <a:lstStyle/>
          <a:p>
            <a:r>
              <a:rPr lang="en-NG" b="1" dirty="0"/>
              <a:t>The CISA Mindset: Integrity and Action</a:t>
            </a:r>
          </a:p>
        </p:txBody>
      </p:sp>
      <p:sp>
        <p:nvSpPr>
          <p:cNvPr id="3" name="Content Placeholder 2">
            <a:extLst>
              <a:ext uri="{FF2B5EF4-FFF2-40B4-BE49-F238E27FC236}">
                <a16:creationId xmlns:a16="http://schemas.microsoft.com/office/drawing/2014/main" id="{96B1825D-93A6-9851-BF8A-DAA859E555C6}"/>
              </a:ext>
            </a:extLst>
          </p:cNvPr>
          <p:cNvSpPr>
            <a:spLocks noGrp="1"/>
          </p:cNvSpPr>
          <p:nvPr>
            <p:ph idx="1"/>
          </p:nvPr>
        </p:nvSpPr>
        <p:spPr/>
        <p:txBody>
          <a:bodyPr/>
          <a:lstStyle/>
          <a:p>
            <a:pPr algn="just"/>
            <a:r>
              <a:rPr lang="en-NG" dirty="0"/>
              <a:t>The true power of CISA is</a:t>
            </a:r>
            <a:r>
              <a:rPr lang="en-US" dirty="0"/>
              <a:t> not</a:t>
            </a:r>
            <a:r>
              <a:rPr lang="en-NG" dirty="0"/>
              <a:t> just the knowledge; it</a:t>
            </a:r>
            <a:r>
              <a:rPr lang="en-US" dirty="0"/>
              <a:t> </a:t>
            </a:r>
            <a:r>
              <a:rPr lang="en-US" dirty="0" err="1"/>
              <a:t>i</a:t>
            </a:r>
            <a:r>
              <a:rPr lang="en-NG" dirty="0"/>
              <a:t>s the </a:t>
            </a:r>
            <a:r>
              <a:rPr lang="en-NG" b="1" dirty="0"/>
              <a:t>mindset</a:t>
            </a:r>
            <a:r>
              <a:rPr lang="en-US" b="1" dirty="0"/>
              <a:t> it creates.</a:t>
            </a:r>
            <a:r>
              <a:rPr lang="en-NG" dirty="0"/>
              <a:t> It </a:t>
            </a:r>
            <a:r>
              <a:rPr lang="en-NG" dirty="0" err="1"/>
              <a:t>instills</a:t>
            </a:r>
            <a:r>
              <a:rPr lang="en-NG" dirty="0"/>
              <a:t> a sense of ethical responsibility and due diligence. </a:t>
            </a:r>
            <a:endParaRPr lang="en-US" dirty="0"/>
          </a:p>
          <a:p>
            <a:pPr algn="just"/>
            <a:r>
              <a:rPr lang="en-NG" dirty="0"/>
              <a:t>As a CISA professional, you are the one trusted to tell the unvarnished truth to management and the Board. Your credibility is your most important asset. </a:t>
            </a:r>
            <a:endParaRPr lang="en-US" dirty="0"/>
          </a:p>
          <a:p>
            <a:pPr algn="just"/>
            <a:r>
              <a:rPr lang="en-NG" dirty="0"/>
              <a:t>As the saying goes, "Your integrity is worth more than your career." CISA grounds you in that ethical foundation.</a:t>
            </a:r>
          </a:p>
        </p:txBody>
      </p:sp>
      <p:sp>
        <p:nvSpPr>
          <p:cNvPr id="4" name="Slide Number Placeholder 3">
            <a:extLst>
              <a:ext uri="{FF2B5EF4-FFF2-40B4-BE49-F238E27FC236}">
                <a16:creationId xmlns:a16="http://schemas.microsoft.com/office/drawing/2014/main" id="{0C168094-0CD2-95ED-A2A9-633DBD90C3FC}"/>
              </a:ext>
            </a:extLst>
          </p:cNvPr>
          <p:cNvSpPr>
            <a:spLocks noGrp="1"/>
          </p:cNvSpPr>
          <p:nvPr>
            <p:ph type="sldNum" sz="quarter" idx="12"/>
          </p:nvPr>
        </p:nvSpPr>
        <p:spPr/>
        <p:txBody>
          <a:bodyPr/>
          <a:lstStyle/>
          <a:p>
            <a:fld id="{6D22F896-40B5-4ADD-8801-0D06FADFA095}" type="slidenum">
              <a:rPr lang="en-US" smtClean="0"/>
              <a:t>10</a:t>
            </a:fld>
            <a:endParaRPr lang="en-US" dirty="0"/>
          </a:p>
        </p:txBody>
      </p:sp>
    </p:spTree>
    <p:extLst>
      <p:ext uri="{BB962C8B-B14F-4D97-AF65-F5344CB8AC3E}">
        <p14:creationId xmlns:p14="http://schemas.microsoft.com/office/powerpoint/2010/main" val="9442103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DCC5B-679A-E4E2-10B7-88B8074FCC93}"/>
              </a:ext>
            </a:extLst>
          </p:cNvPr>
          <p:cNvSpPr>
            <a:spLocks noGrp="1"/>
          </p:cNvSpPr>
          <p:nvPr>
            <p:ph type="title"/>
          </p:nvPr>
        </p:nvSpPr>
        <p:spPr/>
        <p:txBody>
          <a:bodyPr/>
          <a:lstStyle/>
          <a:p>
            <a:r>
              <a:rPr lang="en-US" b="1" dirty="0"/>
              <a:t>Call to Action</a:t>
            </a:r>
            <a:endParaRPr lang="en-NG" b="1" dirty="0"/>
          </a:p>
        </p:txBody>
      </p:sp>
      <p:sp>
        <p:nvSpPr>
          <p:cNvPr id="3" name="Content Placeholder 2">
            <a:extLst>
              <a:ext uri="{FF2B5EF4-FFF2-40B4-BE49-F238E27FC236}">
                <a16:creationId xmlns:a16="http://schemas.microsoft.com/office/drawing/2014/main" id="{E00BDE79-976D-2BF9-DFFE-922EA0FE78BD}"/>
              </a:ext>
            </a:extLst>
          </p:cNvPr>
          <p:cNvSpPr>
            <a:spLocks noGrp="1"/>
          </p:cNvSpPr>
          <p:nvPr>
            <p:ph idx="1"/>
          </p:nvPr>
        </p:nvSpPr>
        <p:spPr>
          <a:xfrm>
            <a:off x="4757057" y="803186"/>
            <a:ext cx="6923314" cy="5248622"/>
          </a:xfrm>
        </p:spPr>
        <p:txBody>
          <a:bodyPr>
            <a:normAutofit lnSpcReduction="10000"/>
          </a:bodyPr>
          <a:lstStyle/>
          <a:p>
            <a:pPr lvl="0" algn="just"/>
            <a:r>
              <a:rPr lang="en-NG" b="1" dirty="0"/>
              <a:t>Study and Pass the Exam Immediately:</a:t>
            </a:r>
            <a:r>
              <a:rPr lang="en-NG" dirty="0"/>
              <a:t> The knowledge itself is invaluable. Pass the CISA exam now, while your academic knowledge is fresh. Your exam results remain valid for a period (currently five years) while you accrue the work experience.</a:t>
            </a:r>
          </a:p>
          <a:p>
            <a:pPr lvl="0" algn="just"/>
            <a:r>
              <a:rPr lang="en-NG" b="1" dirty="0"/>
              <a:t>Seek Relevant Roles:</a:t>
            </a:r>
            <a:r>
              <a:rPr lang="en-NG" dirty="0"/>
              <a:t> Actively pursue entry-level roles in IT support, information security, compliance, or quality assurance. Even a technical role becomes relevant experience when you apply the </a:t>
            </a:r>
            <a:r>
              <a:rPr lang="en-NG" b="1" dirty="0"/>
              <a:t>CISA assurance mindset</a:t>
            </a:r>
            <a:r>
              <a:rPr lang="en-NG" dirty="0"/>
              <a:t>—documenting controls, identifying weaknesses, and improving processes. Every job can be </a:t>
            </a:r>
            <a:r>
              <a:rPr lang="en-US" dirty="0"/>
              <a:t>aligned as a </a:t>
            </a:r>
            <a:r>
              <a:rPr lang="en-NG" dirty="0"/>
              <a:t>CISA job if you look at it through the lens of risk and controls.</a:t>
            </a:r>
          </a:p>
          <a:p>
            <a:pPr algn="just"/>
            <a:r>
              <a:rPr lang="en-NG" b="1" dirty="0"/>
              <a:t>Leverage the Community:</a:t>
            </a:r>
            <a:r>
              <a:rPr lang="en-NG" dirty="0"/>
              <a:t> Join your local ISACA chapter. Network with professionals like myself. We are here to mentor you, help you connect your studies to real-world scenarios, and validate your experience when the time comes</a:t>
            </a:r>
          </a:p>
        </p:txBody>
      </p:sp>
      <p:sp>
        <p:nvSpPr>
          <p:cNvPr id="4" name="Slide Number Placeholder 3">
            <a:extLst>
              <a:ext uri="{FF2B5EF4-FFF2-40B4-BE49-F238E27FC236}">
                <a16:creationId xmlns:a16="http://schemas.microsoft.com/office/drawing/2014/main" id="{505968BD-1BB0-80CA-6CF2-24AA4F050CFF}"/>
              </a:ext>
            </a:extLst>
          </p:cNvPr>
          <p:cNvSpPr>
            <a:spLocks noGrp="1"/>
          </p:cNvSpPr>
          <p:nvPr>
            <p:ph type="sldNum" sz="quarter" idx="12"/>
          </p:nvPr>
        </p:nvSpPr>
        <p:spPr/>
        <p:txBody>
          <a:bodyPr/>
          <a:lstStyle/>
          <a:p>
            <a:fld id="{6D22F896-40B5-4ADD-8801-0D06FADFA095}" type="slidenum">
              <a:rPr lang="en-US" smtClean="0"/>
              <a:t>11</a:t>
            </a:fld>
            <a:endParaRPr lang="en-US" dirty="0"/>
          </a:p>
        </p:txBody>
      </p:sp>
    </p:spTree>
    <p:extLst>
      <p:ext uri="{BB962C8B-B14F-4D97-AF65-F5344CB8AC3E}">
        <p14:creationId xmlns:p14="http://schemas.microsoft.com/office/powerpoint/2010/main" val="29727058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1CCB9-45AD-A89B-C3FA-E0806F493A2A}"/>
              </a:ext>
            </a:extLst>
          </p:cNvPr>
          <p:cNvSpPr>
            <a:spLocks noGrp="1"/>
          </p:cNvSpPr>
          <p:nvPr>
            <p:ph type="title"/>
          </p:nvPr>
        </p:nvSpPr>
        <p:spPr/>
        <p:txBody>
          <a:bodyPr/>
          <a:lstStyle/>
          <a:p>
            <a:r>
              <a:rPr lang="en-US" b="1" dirty="0"/>
              <a:t>Points to Ponder About</a:t>
            </a:r>
            <a:endParaRPr lang="en-NG" dirty="0"/>
          </a:p>
        </p:txBody>
      </p:sp>
      <p:sp>
        <p:nvSpPr>
          <p:cNvPr id="3" name="Content Placeholder 2">
            <a:extLst>
              <a:ext uri="{FF2B5EF4-FFF2-40B4-BE49-F238E27FC236}">
                <a16:creationId xmlns:a16="http://schemas.microsoft.com/office/drawing/2014/main" id="{B86A636F-8DA2-4603-E949-894C528FF5AC}"/>
              </a:ext>
            </a:extLst>
          </p:cNvPr>
          <p:cNvSpPr>
            <a:spLocks noGrp="1"/>
          </p:cNvSpPr>
          <p:nvPr>
            <p:ph idx="1"/>
          </p:nvPr>
        </p:nvSpPr>
        <p:spPr>
          <a:xfrm>
            <a:off x="4724400" y="640079"/>
            <a:ext cx="7206343" cy="6087291"/>
          </a:xfrm>
        </p:spPr>
        <p:txBody>
          <a:bodyPr>
            <a:normAutofit/>
          </a:bodyPr>
          <a:lstStyle/>
          <a:p>
            <a:pPr algn="just"/>
            <a:r>
              <a:rPr lang="en-NG" dirty="0"/>
              <a:t>We live in the age of risk. Your generation has the technical skill</a:t>
            </a:r>
            <a:endParaRPr lang="en-US" dirty="0"/>
          </a:p>
          <a:p>
            <a:pPr algn="just"/>
            <a:r>
              <a:rPr lang="en-NG" dirty="0"/>
              <a:t>The CISA framework provides the necessary governance and assurance</a:t>
            </a:r>
            <a:endParaRPr lang="en-US" dirty="0"/>
          </a:p>
          <a:p>
            <a:pPr algn="just"/>
            <a:r>
              <a:rPr lang="en-NG" dirty="0"/>
              <a:t>Use the CISA mindset to build the Digital Trust the world desperately needs</a:t>
            </a:r>
            <a:endParaRPr lang="en-US" dirty="0"/>
          </a:p>
          <a:p>
            <a:pPr algn="just"/>
            <a:r>
              <a:rPr lang="en-NG" i="1" dirty="0"/>
              <a:t>"The best way to predict the future is to create it."</a:t>
            </a:r>
            <a:r>
              <a:rPr lang="en-NG" dirty="0"/>
              <a:t> — Peter Drucker. </a:t>
            </a:r>
            <a:r>
              <a:rPr lang="en-NG" b="1" dirty="0"/>
              <a:t>Start creating your CISA future today</a:t>
            </a:r>
            <a:r>
              <a:rPr lang="en-US" dirty="0"/>
              <a:t>. </a:t>
            </a:r>
          </a:p>
          <a:p>
            <a:pPr algn="just"/>
            <a:r>
              <a:rPr lang="en-NG" dirty="0"/>
              <a:t>I </a:t>
            </a:r>
            <a:r>
              <a:rPr lang="en-US" dirty="0"/>
              <a:t>joined ISACA and chose CISA more than </a:t>
            </a:r>
            <a:r>
              <a:rPr lang="en-NG" dirty="0"/>
              <a:t>20 years ago, and it has provided a tremendous return on investment</a:t>
            </a:r>
            <a:r>
              <a:rPr lang="en-US" dirty="0"/>
              <a:t>, </a:t>
            </a:r>
            <a:r>
              <a:rPr lang="en-NG" dirty="0"/>
              <a:t>not just financially, but in terms of professional recognition, global mobility, </a:t>
            </a:r>
            <a:r>
              <a:rPr lang="en-US" dirty="0"/>
              <a:t>confidence and competence </a:t>
            </a:r>
            <a:r>
              <a:rPr lang="en-NG" dirty="0"/>
              <a:t>and the satisfaction of ensuring digital trust.</a:t>
            </a:r>
          </a:p>
          <a:p>
            <a:pPr algn="just"/>
            <a:r>
              <a:rPr lang="en-NG" dirty="0"/>
              <a:t>My challenge to you is to stop viewing CISA as just another certificate. View it as your passport to the Digital Assurance Frontier. Start creating your future today by embracing this journey. The digital world is waiting for your leadership.</a:t>
            </a:r>
          </a:p>
        </p:txBody>
      </p:sp>
      <p:sp>
        <p:nvSpPr>
          <p:cNvPr id="5" name="Slide Number Placeholder 4">
            <a:extLst>
              <a:ext uri="{FF2B5EF4-FFF2-40B4-BE49-F238E27FC236}">
                <a16:creationId xmlns:a16="http://schemas.microsoft.com/office/drawing/2014/main" id="{8DE635AF-32A8-D64E-60FF-8EC9F608EB16}"/>
              </a:ext>
            </a:extLst>
          </p:cNvPr>
          <p:cNvSpPr>
            <a:spLocks noGrp="1"/>
          </p:cNvSpPr>
          <p:nvPr>
            <p:ph type="sldNum" sz="quarter" idx="12"/>
          </p:nvPr>
        </p:nvSpPr>
        <p:spPr/>
        <p:txBody>
          <a:bodyPr/>
          <a:lstStyle/>
          <a:p>
            <a:fld id="{6D22F896-40B5-4ADD-8801-0D06FADFA095}" type="slidenum">
              <a:rPr lang="en-US" smtClean="0"/>
              <a:t>12</a:t>
            </a:fld>
            <a:endParaRPr lang="en-US" dirty="0"/>
          </a:p>
        </p:txBody>
      </p:sp>
    </p:spTree>
    <p:extLst>
      <p:ext uri="{BB962C8B-B14F-4D97-AF65-F5344CB8AC3E}">
        <p14:creationId xmlns:p14="http://schemas.microsoft.com/office/powerpoint/2010/main" val="204320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grayscl/>
          </a:blip>
          <a:srcRect l="5968" t="2380" r="7261" b="2658"/>
          <a:stretch/>
        </p:blipFill>
        <p:spPr>
          <a:xfrm>
            <a:off x="609599" y="1087260"/>
            <a:ext cx="5123543" cy="4954093"/>
          </a:xfrm>
          <a:prstGeom prst="rect">
            <a:avLst/>
          </a:prstGeom>
        </p:spPr>
      </p:pic>
      <p:sp>
        <p:nvSpPr>
          <p:cNvPr id="18" name="Rectangle 17"/>
          <p:cNvSpPr/>
          <p:nvPr/>
        </p:nvSpPr>
        <p:spPr>
          <a:xfrm>
            <a:off x="609599" y="1087260"/>
            <a:ext cx="5138057" cy="4954093"/>
          </a:xfrm>
          <a:prstGeom prst="rect">
            <a:avLst/>
          </a:prstGeom>
          <a:solidFill>
            <a:srgbClr val="FF0000">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947558" y="2102106"/>
            <a:ext cx="4447623" cy="1569660"/>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The A.J. Silicon Advantage</a:t>
            </a:r>
          </a:p>
        </p:txBody>
      </p:sp>
      <p:sp>
        <p:nvSpPr>
          <p:cNvPr id="20" name="TextBox 19"/>
          <p:cNvSpPr txBox="1"/>
          <p:nvPr/>
        </p:nvSpPr>
        <p:spPr>
          <a:xfrm>
            <a:off x="6146921" y="1084296"/>
            <a:ext cx="5109881" cy="3293209"/>
          </a:xfrm>
          <a:prstGeom prst="rect">
            <a:avLst/>
          </a:prstGeom>
          <a:noFill/>
        </p:spPr>
        <p:txBody>
          <a:bodyPr wrap="square" rtlCol="0">
            <a:spAutoFit/>
          </a:bodyPr>
          <a:lstStyle/>
          <a:p>
            <a:pPr marL="457200" indent="-457200">
              <a:buFont typeface="Arial" panose="020B0604020202020204" pitchFamily="34" charset="0"/>
              <a:buChar char="•"/>
            </a:pPr>
            <a:r>
              <a:rPr lang="en-US" sz="2600" dirty="0"/>
              <a:t>Highly experienced facilitators</a:t>
            </a:r>
          </a:p>
          <a:p>
            <a:pPr marL="457200" indent="-457200">
              <a:buFont typeface="Arial" panose="020B0604020202020204" pitchFamily="34" charset="0"/>
              <a:buChar char="•"/>
            </a:pPr>
            <a:r>
              <a:rPr lang="en-US" sz="2600" dirty="0"/>
              <a:t>Led by a Past President of ICAN</a:t>
            </a:r>
          </a:p>
          <a:p>
            <a:pPr marL="457200" indent="-457200">
              <a:buFont typeface="Arial" panose="020B0604020202020204" pitchFamily="34" charset="0"/>
              <a:buChar char="•"/>
            </a:pPr>
            <a:r>
              <a:rPr lang="en-US" sz="2600" dirty="0"/>
              <a:t>20+ years experience in IT audit &amp; governance</a:t>
            </a:r>
          </a:p>
          <a:p>
            <a:pPr marL="457200" indent="-457200">
              <a:buFont typeface="Arial" panose="020B0604020202020204" pitchFamily="34" charset="0"/>
              <a:buChar char="•"/>
            </a:pPr>
            <a:r>
              <a:rPr lang="en-US" sz="2600" dirty="0"/>
              <a:t>Practical teaching with real case studies</a:t>
            </a:r>
          </a:p>
          <a:p>
            <a:pPr marL="457200" indent="-457200">
              <a:buFont typeface="Arial" panose="020B0604020202020204" pitchFamily="34" charset="0"/>
              <a:buChar char="•"/>
            </a:pPr>
            <a:r>
              <a:rPr lang="en-US" sz="2600" dirty="0"/>
              <a:t>Mentoring until exam success</a:t>
            </a:r>
          </a:p>
          <a:p>
            <a:pPr marL="457200" indent="-457200">
              <a:buFont typeface="Arial" panose="020B0604020202020204" pitchFamily="34" charset="0"/>
              <a:buChar char="•"/>
            </a:pPr>
            <a:r>
              <a:rPr lang="en-US" sz="2600" dirty="0"/>
              <a:t>Strong professional community</a:t>
            </a:r>
          </a:p>
        </p:txBody>
      </p:sp>
      <p:sp>
        <p:nvSpPr>
          <p:cNvPr id="21" name="TextBox 20"/>
          <p:cNvSpPr txBox="1"/>
          <p:nvPr/>
        </p:nvSpPr>
        <p:spPr>
          <a:xfrm>
            <a:off x="577444" y="6247825"/>
            <a:ext cx="5141536" cy="276999"/>
          </a:xfrm>
          <a:prstGeom prst="rect">
            <a:avLst/>
          </a:prstGeom>
          <a:noFill/>
        </p:spPr>
        <p:txBody>
          <a:bodyPr wrap="none" rtlCol="0">
            <a:spAutoFit/>
          </a:bodyPr>
          <a:lstStyle/>
          <a:p>
            <a:r>
              <a:rPr lang="en-US" sz="1200" i="1" dirty="0"/>
              <a:t>The Certification That Transforms Accountants Into Global IT Audit Professionals</a:t>
            </a:r>
          </a:p>
        </p:txBody>
      </p:sp>
      <p:sp>
        <p:nvSpPr>
          <p:cNvPr id="22" name="TextBox 21"/>
          <p:cNvSpPr txBox="1"/>
          <p:nvPr/>
        </p:nvSpPr>
        <p:spPr>
          <a:xfrm>
            <a:off x="10167560" y="6242768"/>
            <a:ext cx="1617878" cy="276999"/>
          </a:xfrm>
          <a:prstGeom prst="rect">
            <a:avLst/>
          </a:prstGeom>
          <a:noFill/>
        </p:spPr>
        <p:txBody>
          <a:bodyPr wrap="square" rtlCol="0">
            <a:spAutoFit/>
          </a:bodyPr>
          <a:lstStyle/>
          <a:p>
            <a:r>
              <a:rPr lang="en-US" sz="1200" i="1" dirty="0"/>
              <a:t>Global Power of CISA</a:t>
            </a:r>
          </a:p>
        </p:txBody>
      </p:sp>
    </p:spTree>
    <p:extLst>
      <p:ext uri="{BB962C8B-B14F-4D97-AF65-F5344CB8AC3E}">
        <p14:creationId xmlns:p14="http://schemas.microsoft.com/office/powerpoint/2010/main" val="27306021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grayscl/>
          </a:blip>
          <a:srcRect l="5968" t="2380" r="7261" b="2658"/>
          <a:stretch/>
        </p:blipFill>
        <p:spPr>
          <a:xfrm>
            <a:off x="609599" y="1087260"/>
            <a:ext cx="5123543" cy="4954093"/>
          </a:xfrm>
          <a:prstGeom prst="rect">
            <a:avLst/>
          </a:prstGeom>
        </p:spPr>
      </p:pic>
      <p:sp>
        <p:nvSpPr>
          <p:cNvPr id="18" name="Rectangle 17"/>
          <p:cNvSpPr/>
          <p:nvPr/>
        </p:nvSpPr>
        <p:spPr>
          <a:xfrm>
            <a:off x="609599" y="1087260"/>
            <a:ext cx="5138057" cy="4954093"/>
          </a:xfrm>
          <a:prstGeom prst="rect">
            <a:avLst/>
          </a:prstGeom>
          <a:solidFill>
            <a:srgbClr val="FF0000">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947558" y="2102106"/>
            <a:ext cx="3987513" cy="1569660"/>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Success Stories</a:t>
            </a:r>
          </a:p>
        </p:txBody>
      </p:sp>
      <p:sp>
        <p:nvSpPr>
          <p:cNvPr id="23" name="TextBox 22"/>
          <p:cNvSpPr txBox="1"/>
          <p:nvPr/>
        </p:nvSpPr>
        <p:spPr>
          <a:xfrm>
            <a:off x="6146921" y="1084296"/>
            <a:ext cx="5109881" cy="4093428"/>
          </a:xfrm>
          <a:prstGeom prst="rect">
            <a:avLst/>
          </a:prstGeom>
          <a:noFill/>
        </p:spPr>
        <p:txBody>
          <a:bodyPr wrap="square" rtlCol="0">
            <a:spAutoFit/>
          </a:bodyPr>
          <a:lstStyle/>
          <a:p>
            <a:r>
              <a:rPr lang="en-US" sz="2600" b="1" dirty="0"/>
              <a:t>Examples of real transformation:</a:t>
            </a:r>
          </a:p>
          <a:p>
            <a:pPr marL="457200" indent="-457200">
              <a:buFont typeface="Arial" panose="020B0604020202020204" pitchFamily="34" charset="0"/>
              <a:buChar char="•"/>
            </a:pPr>
            <a:r>
              <a:rPr lang="en-US" sz="2600" dirty="0"/>
              <a:t>Participants now working in banks and Fintechs</a:t>
            </a:r>
          </a:p>
          <a:p>
            <a:pPr marL="457200" indent="-457200">
              <a:buFont typeface="Arial" panose="020B0604020202020204" pitchFamily="34" charset="0"/>
              <a:buChar char="•"/>
            </a:pPr>
            <a:r>
              <a:rPr lang="en-US" sz="2600" dirty="0"/>
              <a:t>Accountants earning in dollars through remote roles</a:t>
            </a:r>
          </a:p>
          <a:p>
            <a:pPr marL="457200" indent="-457200">
              <a:buFont typeface="Arial" panose="020B0604020202020204" pitchFamily="34" charset="0"/>
              <a:buChar char="•"/>
            </a:pPr>
            <a:r>
              <a:rPr lang="en-US" sz="2600" dirty="0"/>
              <a:t>Professionals entering Big 4 IT audit</a:t>
            </a:r>
          </a:p>
          <a:p>
            <a:pPr marL="457200" indent="-457200">
              <a:buFont typeface="Arial" panose="020B0604020202020204" pitchFamily="34" charset="0"/>
              <a:buChar char="•"/>
            </a:pPr>
            <a:r>
              <a:rPr lang="en-US" sz="2600" dirty="0"/>
              <a:t>Consultants expanding their services using CISA</a:t>
            </a:r>
          </a:p>
        </p:txBody>
      </p:sp>
      <p:sp>
        <p:nvSpPr>
          <p:cNvPr id="24" name="TextBox 23"/>
          <p:cNvSpPr txBox="1"/>
          <p:nvPr/>
        </p:nvSpPr>
        <p:spPr>
          <a:xfrm>
            <a:off x="577444" y="6247825"/>
            <a:ext cx="5141536" cy="276999"/>
          </a:xfrm>
          <a:prstGeom prst="rect">
            <a:avLst/>
          </a:prstGeom>
          <a:noFill/>
        </p:spPr>
        <p:txBody>
          <a:bodyPr wrap="none" rtlCol="0">
            <a:spAutoFit/>
          </a:bodyPr>
          <a:lstStyle/>
          <a:p>
            <a:r>
              <a:rPr lang="en-US" sz="1200" i="1" dirty="0"/>
              <a:t>The Certification That Transforms Accountants Into Global IT Audit Professionals</a:t>
            </a:r>
          </a:p>
        </p:txBody>
      </p:sp>
      <p:sp>
        <p:nvSpPr>
          <p:cNvPr id="25" name="TextBox 24"/>
          <p:cNvSpPr txBox="1"/>
          <p:nvPr/>
        </p:nvSpPr>
        <p:spPr>
          <a:xfrm>
            <a:off x="10167560" y="6242768"/>
            <a:ext cx="1617878" cy="276999"/>
          </a:xfrm>
          <a:prstGeom prst="rect">
            <a:avLst/>
          </a:prstGeom>
          <a:noFill/>
        </p:spPr>
        <p:txBody>
          <a:bodyPr wrap="square" rtlCol="0">
            <a:spAutoFit/>
          </a:bodyPr>
          <a:lstStyle/>
          <a:p>
            <a:r>
              <a:rPr lang="en-US" sz="1200" i="1" dirty="0"/>
              <a:t>Global Power of CISA</a:t>
            </a:r>
          </a:p>
        </p:txBody>
      </p:sp>
      <p:sp>
        <p:nvSpPr>
          <p:cNvPr id="26" name="TextBox 25"/>
          <p:cNvSpPr txBox="1"/>
          <p:nvPr/>
        </p:nvSpPr>
        <p:spPr>
          <a:xfrm>
            <a:off x="7134894" y="5206928"/>
            <a:ext cx="4650544" cy="492443"/>
          </a:xfrm>
          <a:prstGeom prst="rect">
            <a:avLst/>
          </a:prstGeom>
          <a:noFill/>
        </p:spPr>
        <p:txBody>
          <a:bodyPr wrap="square" rtlCol="0">
            <a:spAutoFit/>
          </a:bodyPr>
          <a:lstStyle/>
          <a:p>
            <a:r>
              <a:rPr lang="en-US" sz="2600" b="1" dirty="0">
                <a:solidFill>
                  <a:srgbClr val="FF0000"/>
                </a:solidFill>
              </a:rPr>
              <a:t>Your success story can be next</a:t>
            </a:r>
          </a:p>
        </p:txBody>
      </p:sp>
      <p:pic>
        <p:nvPicPr>
          <p:cNvPr id="5" name="Picture 4">
            <a:extLst>
              <a:ext uri="{FF2B5EF4-FFF2-40B4-BE49-F238E27FC236}">
                <a16:creationId xmlns:a16="http://schemas.microsoft.com/office/drawing/2014/main" id="{DDE35286-261E-568B-6184-5CE1B8F9CE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46921" y="5044819"/>
            <a:ext cx="816663" cy="816663"/>
          </a:xfrm>
          <a:prstGeom prst="rect">
            <a:avLst/>
          </a:prstGeom>
        </p:spPr>
      </p:pic>
    </p:spTree>
    <p:extLst>
      <p:ext uri="{BB962C8B-B14F-4D97-AF65-F5344CB8AC3E}">
        <p14:creationId xmlns:p14="http://schemas.microsoft.com/office/powerpoint/2010/main" val="2076216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grayscl/>
          </a:blip>
          <a:srcRect l="5968" t="2380" r="7261" b="2658"/>
          <a:stretch/>
        </p:blipFill>
        <p:spPr>
          <a:xfrm>
            <a:off x="609599" y="1087260"/>
            <a:ext cx="5123543" cy="4954093"/>
          </a:xfrm>
          <a:prstGeom prst="rect">
            <a:avLst/>
          </a:prstGeom>
        </p:spPr>
      </p:pic>
      <p:sp>
        <p:nvSpPr>
          <p:cNvPr id="18" name="Rectangle 17"/>
          <p:cNvSpPr/>
          <p:nvPr/>
        </p:nvSpPr>
        <p:spPr>
          <a:xfrm>
            <a:off x="609599" y="1087260"/>
            <a:ext cx="5138057" cy="4954093"/>
          </a:xfrm>
          <a:prstGeom prst="rect">
            <a:avLst/>
          </a:prstGeom>
          <a:solidFill>
            <a:srgbClr val="FF0000">
              <a:alpha val="7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947559" y="2102106"/>
            <a:ext cx="3597548" cy="1569660"/>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Class Format</a:t>
            </a:r>
          </a:p>
        </p:txBody>
      </p:sp>
      <p:sp>
        <p:nvSpPr>
          <p:cNvPr id="10" name="TextBox 9"/>
          <p:cNvSpPr txBox="1"/>
          <p:nvPr/>
        </p:nvSpPr>
        <p:spPr>
          <a:xfrm>
            <a:off x="6199173" y="1609663"/>
            <a:ext cx="5109881" cy="4124206"/>
          </a:xfrm>
          <a:prstGeom prst="rect">
            <a:avLst/>
          </a:prstGeom>
          <a:noFill/>
        </p:spPr>
        <p:txBody>
          <a:bodyPr wrap="square" rtlCol="0">
            <a:spAutoFit/>
          </a:bodyPr>
          <a:lstStyle/>
          <a:p>
            <a:r>
              <a:rPr lang="en-US" sz="2600" b="1" dirty="0"/>
              <a:t>10 Weekend Sessions</a:t>
            </a:r>
          </a:p>
          <a:p>
            <a:pPr marL="457200" indent="-457200">
              <a:buFont typeface="Arial" panose="020B0604020202020204" pitchFamily="34" charset="0"/>
              <a:buChar char="•"/>
            </a:pPr>
            <a:r>
              <a:rPr lang="en-US" sz="2600" dirty="0"/>
              <a:t>Saturdays: 12pm – 5 pm</a:t>
            </a:r>
          </a:p>
          <a:p>
            <a:pPr marL="457200" indent="-457200">
              <a:buFont typeface="Arial" panose="020B0604020202020204" pitchFamily="34" charset="0"/>
              <a:buChar char="•"/>
            </a:pPr>
            <a:r>
              <a:rPr lang="en-US" sz="2600" dirty="0"/>
              <a:t>Sundays: 2 pm – 5 pm</a:t>
            </a:r>
          </a:p>
          <a:p>
            <a:endParaRPr lang="en-US" sz="1400" dirty="0"/>
          </a:p>
          <a:p>
            <a:r>
              <a:rPr lang="en-US" sz="2600" b="1" dirty="0"/>
              <a:t>Includes:</a:t>
            </a:r>
          </a:p>
          <a:p>
            <a:pPr marL="457200" indent="-457200">
              <a:buFont typeface="Arial" panose="020B0604020202020204" pitchFamily="34" charset="0"/>
              <a:buChar char="•"/>
            </a:pPr>
            <a:r>
              <a:rPr lang="en-US" sz="2600" dirty="0"/>
              <a:t>Deep explanation of CISA domains</a:t>
            </a:r>
          </a:p>
          <a:p>
            <a:pPr marL="457200" indent="-457200">
              <a:buFont typeface="Arial" panose="020B0604020202020204" pitchFamily="34" charset="0"/>
              <a:buChar char="•"/>
            </a:pPr>
            <a:r>
              <a:rPr lang="en-US" sz="2600" dirty="0"/>
              <a:t>Practical IT audit sessions</a:t>
            </a:r>
          </a:p>
          <a:p>
            <a:pPr marL="457200" indent="-457200">
              <a:buFont typeface="Arial" panose="020B0604020202020204" pitchFamily="34" charset="0"/>
              <a:buChar char="•"/>
            </a:pPr>
            <a:r>
              <a:rPr lang="en-US" sz="2600" dirty="0"/>
              <a:t>Exam-focused strategy</a:t>
            </a:r>
          </a:p>
          <a:p>
            <a:pPr marL="457200" indent="-457200">
              <a:buFont typeface="Arial" panose="020B0604020202020204" pitchFamily="34" charset="0"/>
              <a:buChar char="•"/>
            </a:pPr>
            <a:r>
              <a:rPr lang="en-US" sz="2600" dirty="0"/>
              <a:t>Revision and mock questions</a:t>
            </a:r>
          </a:p>
          <a:p>
            <a:endParaRPr lang="en-US" sz="1400" dirty="0"/>
          </a:p>
        </p:txBody>
      </p:sp>
      <p:sp>
        <p:nvSpPr>
          <p:cNvPr id="11" name="TextBox 10"/>
          <p:cNvSpPr txBox="1"/>
          <p:nvPr/>
        </p:nvSpPr>
        <p:spPr>
          <a:xfrm>
            <a:off x="577444" y="6247825"/>
            <a:ext cx="5141536" cy="276999"/>
          </a:xfrm>
          <a:prstGeom prst="rect">
            <a:avLst/>
          </a:prstGeom>
          <a:noFill/>
        </p:spPr>
        <p:txBody>
          <a:bodyPr wrap="none" rtlCol="0">
            <a:spAutoFit/>
          </a:bodyPr>
          <a:lstStyle/>
          <a:p>
            <a:r>
              <a:rPr lang="en-US" sz="1200" i="1" dirty="0"/>
              <a:t>The Certification That Transforms Accountants Into Global IT Audit Professionals</a:t>
            </a:r>
          </a:p>
        </p:txBody>
      </p:sp>
      <p:sp>
        <p:nvSpPr>
          <p:cNvPr id="12" name="TextBox 11"/>
          <p:cNvSpPr txBox="1"/>
          <p:nvPr/>
        </p:nvSpPr>
        <p:spPr>
          <a:xfrm>
            <a:off x="10167560" y="6242768"/>
            <a:ext cx="1617878" cy="276999"/>
          </a:xfrm>
          <a:prstGeom prst="rect">
            <a:avLst/>
          </a:prstGeom>
          <a:noFill/>
        </p:spPr>
        <p:txBody>
          <a:bodyPr wrap="square" rtlCol="0">
            <a:spAutoFit/>
          </a:bodyPr>
          <a:lstStyle/>
          <a:p>
            <a:r>
              <a:rPr lang="en-US" sz="1200" i="1" dirty="0"/>
              <a:t>Global Power of CISA</a:t>
            </a:r>
          </a:p>
        </p:txBody>
      </p:sp>
    </p:spTree>
    <p:extLst>
      <p:ext uri="{BB962C8B-B14F-4D97-AF65-F5344CB8AC3E}">
        <p14:creationId xmlns:p14="http://schemas.microsoft.com/office/powerpoint/2010/main" val="3760668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21CDC-28EF-BCB4-1022-AF642AB48680}"/>
              </a:ext>
            </a:extLst>
          </p:cNvPr>
          <p:cNvSpPr>
            <a:spLocks noGrp="1"/>
          </p:cNvSpPr>
          <p:nvPr>
            <p:ph type="title"/>
          </p:nvPr>
        </p:nvSpPr>
        <p:spPr/>
        <p:txBody>
          <a:bodyPr/>
          <a:lstStyle/>
          <a:p>
            <a:r>
              <a:rPr lang="en-US" dirty="0"/>
              <a:t>QUESTIONS AND ANSWER SESSION</a:t>
            </a:r>
            <a:endParaRPr lang="en-NG" dirty="0"/>
          </a:p>
        </p:txBody>
      </p:sp>
      <p:pic>
        <p:nvPicPr>
          <p:cNvPr id="4" name="Content Placeholder 3">
            <a:extLst>
              <a:ext uri="{FF2B5EF4-FFF2-40B4-BE49-F238E27FC236}">
                <a16:creationId xmlns:a16="http://schemas.microsoft.com/office/drawing/2014/main" id="{4EA46A16-DC3E-06A2-57A1-428671665B61}"/>
              </a:ext>
            </a:extLst>
          </p:cNvPr>
          <p:cNvPicPr>
            <a:picLocks noGrp="1" noChangeAspect="1"/>
          </p:cNvPicPr>
          <p:nvPr>
            <p:ph idx="1"/>
          </p:nvPr>
        </p:nvPicPr>
        <p:blipFill>
          <a:blip r:embed="rId2"/>
          <a:stretch>
            <a:fillRect/>
          </a:stretch>
        </p:blipFill>
        <p:spPr>
          <a:xfrm>
            <a:off x="5139069" y="640080"/>
            <a:ext cx="5777263" cy="4089523"/>
          </a:xfrm>
          <a:prstGeom prst="rect">
            <a:avLst/>
          </a:prstGeom>
        </p:spPr>
      </p:pic>
      <p:sp>
        <p:nvSpPr>
          <p:cNvPr id="5" name="TextBox 4">
            <a:extLst>
              <a:ext uri="{FF2B5EF4-FFF2-40B4-BE49-F238E27FC236}">
                <a16:creationId xmlns:a16="http://schemas.microsoft.com/office/drawing/2014/main" id="{D6854DD7-ED11-3F80-9632-C627762D4CC4}"/>
              </a:ext>
            </a:extLst>
          </p:cNvPr>
          <p:cNvSpPr txBox="1"/>
          <p:nvPr/>
        </p:nvSpPr>
        <p:spPr>
          <a:xfrm>
            <a:off x="5607017" y="5319013"/>
            <a:ext cx="5777263" cy="1384995"/>
          </a:xfrm>
          <a:prstGeom prst="rect">
            <a:avLst/>
          </a:prstGeom>
          <a:noFill/>
        </p:spPr>
        <p:txBody>
          <a:bodyPr wrap="square" rtlCol="0">
            <a:spAutoFit/>
          </a:bodyPr>
          <a:lstStyle/>
          <a:p>
            <a:r>
              <a:rPr lang="en-US" sz="2800" b="1" dirty="0"/>
              <a:t>For enquiries and registration:</a:t>
            </a:r>
          </a:p>
          <a:p>
            <a:r>
              <a:rPr lang="en-US" sz="2800" b="1" dirty="0"/>
              <a:t>Call</a:t>
            </a:r>
            <a:r>
              <a:rPr lang="en-US" sz="2800" dirty="0"/>
              <a:t> 09130232184, 08182955332</a:t>
            </a:r>
          </a:p>
          <a:p>
            <a:r>
              <a:rPr lang="en-US" sz="2800" dirty="0">
                <a:hlinkClick r:id="rId3"/>
              </a:rPr>
              <a:t>info@ajsilicon.com</a:t>
            </a:r>
            <a:r>
              <a:rPr lang="en-US" sz="2800" dirty="0"/>
              <a:t> </a:t>
            </a:r>
          </a:p>
        </p:txBody>
      </p:sp>
      <p:sp>
        <p:nvSpPr>
          <p:cNvPr id="6" name="Slide Number Placeholder 5">
            <a:extLst>
              <a:ext uri="{FF2B5EF4-FFF2-40B4-BE49-F238E27FC236}">
                <a16:creationId xmlns:a16="http://schemas.microsoft.com/office/drawing/2014/main" id="{FA95C30B-CC84-954C-1527-7021583E50AC}"/>
              </a:ext>
            </a:extLst>
          </p:cNvPr>
          <p:cNvSpPr>
            <a:spLocks noGrp="1"/>
          </p:cNvSpPr>
          <p:nvPr>
            <p:ph type="sldNum" sz="quarter" idx="12"/>
          </p:nvPr>
        </p:nvSpPr>
        <p:spPr/>
        <p:txBody>
          <a:bodyPr/>
          <a:lstStyle/>
          <a:p>
            <a:fld id="{6D22F896-40B5-4ADD-8801-0D06FADFA095}" type="slidenum">
              <a:rPr lang="en-US" smtClean="0"/>
              <a:t>16</a:t>
            </a:fld>
            <a:endParaRPr lang="en-US" dirty="0"/>
          </a:p>
        </p:txBody>
      </p:sp>
    </p:spTree>
    <p:extLst>
      <p:ext uri="{BB962C8B-B14F-4D97-AF65-F5344CB8AC3E}">
        <p14:creationId xmlns:p14="http://schemas.microsoft.com/office/powerpoint/2010/main" val="3574004561"/>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{C119737E-F302-45CE-A030-6084652769F7}TF84f8bd34-e664-4dff-80e6-54cad708313b5d6b3c2c-55a0db8cc8b4</Template>
  <TotalTime>207</TotalTime>
  <Words>1345</Words>
  <Application>Microsoft Office PowerPoint</Application>
  <PresentationFormat>Widescreen</PresentationFormat>
  <Paragraphs>151</Paragraphs>
  <Slides>16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Calibri Light</vt:lpstr>
      <vt:lpstr>Rockwell</vt:lpstr>
      <vt:lpstr>Times New Roman</vt:lpstr>
      <vt:lpstr>Wingdings</vt:lpstr>
      <vt:lpstr>Atlas</vt:lpstr>
      <vt:lpstr> THE GLOBAL POWER OF CISA CERTIFICATION  </vt:lpstr>
      <vt:lpstr>Introduction: The Digital Crucible-The Stakes Are High</vt:lpstr>
      <vt:lpstr>MY CISA JOURNEY</vt:lpstr>
      <vt:lpstr>CISA: The Gold Standard for Digital Assurance </vt:lpstr>
      <vt:lpstr>The Power Unlocked: Career Transformation </vt:lpstr>
      <vt:lpstr> Why IT Audit Skills Are Now Mandatory</vt:lpstr>
      <vt:lpstr>Why CISA Is No Longer Optional for Audit Professionals </vt:lpstr>
      <vt:lpstr>The Global Power of CISA</vt:lpstr>
      <vt:lpstr>PowerPoint Presentation</vt:lpstr>
      <vt:lpstr>The CISA Mindset: Integrity and Action</vt:lpstr>
      <vt:lpstr>Call to Action</vt:lpstr>
      <vt:lpstr>Points to Ponder About</vt:lpstr>
      <vt:lpstr>PowerPoint Presentation</vt:lpstr>
      <vt:lpstr>PowerPoint Presentation</vt:lpstr>
      <vt:lpstr>PowerPoint Presentation</vt:lpstr>
      <vt:lpstr>QUESTIONS AND ANSWER SESSION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GLOBAL POWER OF CISA CERTIFICATION</dc:title>
  <dc:creator>Admin</dc:creator>
  <cp:lastModifiedBy>DELL</cp:lastModifiedBy>
  <cp:revision>17</cp:revision>
  <dcterms:created xsi:type="dcterms:W3CDTF">2025-12-12T08:07:12Z</dcterms:created>
  <dcterms:modified xsi:type="dcterms:W3CDTF">2026-01-16T12:06:51Z</dcterms:modified>
</cp:coreProperties>
</file>