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93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CAA75-946E-4883-A136-EE940C037530}" type="datetimeFigureOut">
              <a:rPr lang="en-US" smtClean="0"/>
              <a:t>1/15/2026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BF1D6-894A-47CD-98F6-C78F75F0CD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14143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CAA75-946E-4883-A136-EE940C037530}" type="datetimeFigureOut">
              <a:rPr lang="en-US" smtClean="0"/>
              <a:t>1/15/2026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BF1D6-894A-47CD-98F6-C78F75F0CD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1961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CAA75-946E-4883-A136-EE940C037530}" type="datetimeFigureOut">
              <a:rPr lang="en-US" smtClean="0"/>
              <a:t>1/15/2026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BF1D6-894A-47CD-98F6-C78F75F0CD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11917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CAA75-946E-4883-A136-EE940C037530}" type="datetimeFigureOut">
              <a:rPr lang="en-US" smtClean="0"/>
              <a:t>1/15/2026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BF1D6-894A-47CD-98F6-C78F75F0CD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366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CAA75-946E-4883-A136-EE940C037530}" type="datetimeFigureOut">
              <a:rPr lang="en-US" smtClean="0"/>
              <a:t>1/15/2026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BF1D6-894A-47CD-98F6-C78F75F0CD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4923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CAA75-946E-4883-A136-EE940C037530}" type="datetimeFigureOut">
              <a:rPr lang="en-US" smtClean="0"/>
              <a:t>1/15/2026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BF1D6-894A-47CD-98F6-C78F75F0CD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27844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CAA75-946E-4883-A136-EE940C037530}" type="datetimeFigureOut">
              <a:rPr lang="en-US" smtClean="0"/>
              <a:t>1/15/2026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BF1D6-894A-47CD-98F6-C78F75F0CD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90153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CAA75-946E-4883-A136-EE940C037530}" type="datetimeFigureOut">
              <a:rPr lang="en-US" smtClean="0"/>
              <a:t>1/15/2026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BF1D6-894A-47CD-98F6-C78F75F0CD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0139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CAA75-946E-4883-A136-EE940C037530}" type="datetimeFigureOut">
              <a:rPr lang="en-US" smtClean="0"/>
              <a:t>1/15/2026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BF1D6-894A-47CD-98F6-C78F75F0CD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01432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CAA75-946E-4883-A136-EE940C037530}" type="datetimeFigureOut">
              <a:rPr lang="en-US" smtClean="0"/>
              <a:t>1/15/2026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BF1D6-894A-47CD-98F6-C78F75F0CD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4210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CAA75-946E-4883-A136-EE940C037530}" type="datetimeFigureOut">
              <a:rPr lang="en-US" smtClean="0"/>
              <a:t>1/15/2026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BF1D6-894A-47CD-98F6-C78F75F0CD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96842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AA75-946E-4883-A136-EE940C037530}" type="datetimeFigureOut">
              <a:rPr lang="en-US" smtClean="0"/>
              <a:t>1/15/2026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2BF1D6-894A-47CD-98F6-C78F75F0CD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0494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b="10627"/>
          <a:stretch/>
        </p:blipFill>
        <p:spPr>
          <a:xfrm>
            <a:off x="0" y="0"/>
            <a:ext cx="11187953" cy="562087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14749"/>
            <a:ext cx="11187953" cy="5634318"/>
          </a:xfrm>
          <a:prstGeom prst="rect">
            <a:avLst/>
          </a:prstGeom>
          <a:solidFill>
            <a:srgbClr val="FF0000">
              <a:alpha val="4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12693" y="510988"/>
            <a:ext cx="684455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Setting The Stage:</a:t>
            </a:r>
          </a:p>
          <a:p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World Has Changed</a:t>
            </a:r>
          </a:p>
        </p:txBody>
      </p:sp>
      <p:sp>
        <p:nvSpPr>
          <p:cNvPr id="7" name="Rectangle 6"/>
          <p:cNvSpPr/>
          <p:nvPr/>
        </p:nvSpPr>
        <p:spPr>
          <a:xfrm>
            <a:off x="5999174" y="5391333"/>
            <a:ext cx="4731581" cy="56442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806822" y="2159244"/>
            <a:ext cx="2823882" cy="5378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712694" y="2414738"/>
            <a:ext cx="669663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A New Era of Audit, Risk, and Technology has EMERGED!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53586" y="415562"/>
            <a:ext cx="2563719" cy="646756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161091" y="5449653"/>
            <a:ext cx="44077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An inspiration for Accountants to pursue CISA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712693" y="4073429"/>
            <a:ext cx="3644154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Dr. Razak Jaiyeola, FCA</a:t>
            </a:r>
          </a:p>
          <a:p>
            <a:r>
              <a:rPr lang="en-US" sz="2000" b="1" dirty="0">
                <a:solidFill>
                  <a:schemeClr val="bg1"/>
                </a:solidFill>
              </a:rPr>
              <a:t>Chief Consultant, A.J. Silicon</a:t>
            </a:r>
          </a:p>
          <a:p>
            <a:r>
              <a:rPr lang="en-US" sz="2000" b="1" dirty="0">
                <a:solidFill>
                  <a:schemeClr val="bg1"/>
                </a:solidFill>
              </a:rPr>
              <a:t>Past President, ICAN</a:t>
            </a:r>
          </a:p>
        </p:txBody>
      </p:sp>
    </p:spTree>
    <p:extLst>
      <p:ext uri="{BB962C8B-B14F-4D97-AF65-F5344CB8AC3E}">
        <p14:creationId xmlns:p14="http://schemas.microsoft.com/office/powerpoint/2010/main" val="38856207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26191" r="27841" b="15573"/>
          <a:stretch/>
        </p:blipFill>
        <p:spPr>
          <a:xfrm>
            <a:off x="609600" y="1087261"/>
            <a:ext cx="5134346" cy="4950678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609600" y="1087260"/>
            <a:ext cx="5132294" cy="4954093"/>
          </a:xfrm>
          <a:prstGeom prst="rect">
            <a:avLst/>
          </a:prstGeom>
          <a:solidFill>
            <a:srgbClr val="FF0000">
              <a:alpha val="7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87753" y="334880"/>
            <a:ext cx="2061882" cy="520156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957942" y="597411"/>
            <a:ext cx="1366609" cy="117304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035952" y="522215"/>
            <a:ext cx="121058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57942" y="2002804"/>
            <a:ext cx="326441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Imagine This…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273375" y="1612846"/>
            <a:ext cx="5109881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A bank loses </a:t>
            </a:r>
            <a:r>
              <a:rPr lang="en-US" sz="2800" b="1" dirty="0"/>
              <a:t>₦4 billion</a:t>
            </a:r>
            <a:r>
              <a:rPr lang="en-US" sz="2800" dirty="0"/>
              <a:t> overnight.</a:t>
            </a:r>
            <a:br>
              <a:rPr lang="en-US" sz="2800" dirty="0"/>
            </a:br>
            <a:r>
              <a:rPr lang="en-US" sz="2600" i="1" dirty="0"/>
              <a:t>Not from fraud.</a:t>
            </a:r>
            <a:br>
              <a:rPr lang="en-US" sz="2600" i="1" dirty="0"/>
            </a:br>
            <a:r>
              <a:rPr lang="en-US" sz="2600" i="1" dirty="0"/>
              <a:t>Not from theft.</a:t>
            </a:r>
            <a:br>
              <a:rPr lang="en-US" sz="2600" i="1" dirty="0"/>
            </a:br>
            <a:r>
              <a:rPr lang="en-US" sz="2600" i="1" dirty="0"/>
              <a:t>But from a </a:t>
            </a:r>
            <a:r>
              <a:rPr lang="en-US" sz="2600" b="1" i="1" dirty="0"/>
              <a:t>system failure</a:t>
            </a:r>
            <a:r>
              <a:rPr lang="en-US" sz="2600" i="1" dirty="0"/>
              <a:t> no accountant could explain.</a:t>
            </a:r>
          </a:p>
          <a:p>
            <a:endParaRPr lang="en-US" sz="1600" dirty="0"/>
          </a:p>
          <a:p>
            <a:r>
              <a:rPr lang="en-US" sz="2800" dirty="0">
                <a:solidFill>
                  <a:srgbClr val="FF0000"/>
                </a:solidFill>
              </a:rPr>
              <a:t>This is the new world.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129717" y="4594053"/>
            <a:ext cx="41478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Financial losses now come from technology, not ledgers.</a:t>
            </a:r>
            <a:endParaRPr lang="en-US" sz="2400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rcRect l="30330" t="50436" r="31326"/>
          <a:stretch/>
        </p:blipFill>
        <p:spPr>
          <a:xfrm>
            <a:off x="6161879" y="4394716"/>
            <a:ext cx="943907" cy="1220107"/>
          </a:xfrm>
          <a:prstGeom prst="rect">
            <a:avLst/>
          </a:prstGeom>
          <a:solidFill>
            <a:srgbClr val="FF0000"/>
          </a:solidFill>
        </p:spPr>
      </p:pic>
      <p:sp>
        <p:nvSpPr>
          <p:cNvPr id="13" name="TextBox 12"/>
          <p:cNvSpPr txBox="1"/>
          <p:nvPr/>
        </p:nvSpPr>
        <p:spPr>
          <a:xfrm>
            <a:off x="8828315" y="6178474"/>
            <a:ext cx="299370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/>
              <a:t>An inspiration for Accountants to pursue CISA</a:t>
            </a:r>
            <a:endParaRPr lang="en-US" sz="1200" dirty="0"/>
          </a:p>
        </p:txBody>
      </p:sp>
      <p:sp>
        <p:nvSpPr>
          <p:cNvPr id="19" name="TextBox 18"/>
          <p:cNvSpPr txBox="1"/>
          <p:nvPr/>
        </p:nvSpPr>
        <p:spPr>
          <a:xfrm>
            <a:off x="600885" y="6188784"/>
            <a:ext cx="32357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/>
              <a:t>Setting The Stage: The World Has Changed</a:t>
            </a:r>
          </a:p>
        </p:txBody>
      </p:sp>
    </p:spTree>
    <p:extLst>
      <p:ext uri="{BB962C8B-B14F-4D97-AF65-F5344CB8AC3E}">
        <p14:creationId xmlns:p14="http://schemas.microsoft.com/office/powerpoint/2010/main" val="6643714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grayscl/>
          </a:blip>
          <a:srcRect l="5968" t="2380" r="7261" b="2658"/>
          <a:stretch/>
        </p:blipFill>
        <p:spPr>
          <a:xfrm>
            <a:off x="609599" y="1087260"/>
            <a:ext cx="5123543" cy="4954093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609599" y="1087260"/>
            <a:ext cx="5138057" cy="4954093"/>
          </a:xfrm>
          <a:prstGeom prst="rect">
            <a:avLst/>
          </a:prstGeom>
          <a:solidFill>
            <a:srgbClr val="FF0000">
              <a:alpha val="7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87753" y="334880"/>
            <a:ext cx="2061882" cy="520156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957942" y="597411"/>
            <a:ext cx="1366609" cy="117304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035952" y="522215"/>
            <a:ext cx="121058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57942" y="2131581"/>
            <a:ext cx="419325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Audit Profession Has Shifted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217175" y="1054363"/>
            <a:ext cx="5293507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Yesterday:</a:t>
            </a:r>
          </a:p>
          <a:p>
            <a:r>
              <a:rPr lang="en-US" sz="2800" dirty="0"/>
              <a:t>Paper files, Manual postings, Vouchers, Physical controls.</a:t>
            </a:r>
          </a:p>
          <a:p>
            <a:endParaRPr lang="en-US" dirty="0"/>
          </a:p>
          <a:p>
            <a:r>
              <a:rPr lang="en-US" sz="2800" b="1" dirty="0">
                <a:solidFill>
                  <a:srgbClr val="FF0000"/>
                </a:solidFill>
              </a:rPr>
              <a:t>Today:</a:t>
            </a:r>
            <a:br>
              <a:rPr lang="en-US" sz="2800" dirty="0"/>
            </a:br>
            <a:r>
              <a:rPr lang="en-US" sz="2800" dirty="0"/>
              <a:t>SAP, Oracle, </a:t>
            </a:r>
            <a:r>
              <a:rPr lang="en-US" sz="2800" dirty="0" err="1"/>
              <a:t>Finacle</a:t>
            </a:r>
            <a:r>
              <a:rPr lang="en-US" sz="2800" dirty="0"/>
              <a:t>, Cloud computing, Automated workflows, Artificial Intelligence controls.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129716" y="4768864"/>
            <a:ext cx="43809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If the tools of accounting have changed, the skills must change too.</a:t>
            </a:r>
            <a:endParaRPr lang="en-US" sz="2400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rcRect l="30330" t="50436" r="31326"/>
          <a:stretch/>
        </p:blipFill>
        <p:spPr>
          <a:xfrm>
            <a:off x="6161879" y="4663656"/>
            <a:ext cx="943907" cy="1220107"/>
          </a:xfrm>
          <a:prstGeom prst="rect">
            <a:avLst/>
          </a:prstGeom>
          <a:solidFill>
            <a:srgbClr val="FF0000"/>
          </a:solidFill>
        </p:spPr>
      </p:pic>
      <p:sp>
        <p:nvSpPr>
          <p:cNvPr id="12" name="TextBox 11"/>
          <p:cNvSpPr txBox="1"/>
          <p:nvPr/>
        </p:nvSpPr>
        <p:spPr>
          <a:xfrm>
            <a:off x="8828315" y="6178474"/>
            <a:ext cx="299370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/>
              <a:t>An inspiration for Accountants to pursue CISA</a:t>
            </a:r>
            <a:endParaRPr lang="en-US" sz="1200" dirty="0"/>
          </a:p>
        </p:txBody>
      </p:sp>
      <p:sp>
        <p:nvSpPr>
          <p:cNvPr id="13" name="TextBox 12"/>
          <p:cNvSpPr txBox="1"/>
          <p:nvPr/>
        </p:nvSpPr>
        <p:spPr>
          <a:xfrm>
            <a:off x="600885" y="6188784"/>
            <a:ext cx="32357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/>
              <a:t>Setting The Stage: The World Has Changed</a:t>
            </a:r>
          </a:p>
        </p:txBody>
      </p:sp>
    </p:spTree>
    <p:extLst>
      <p:ext uri="{BB962C8B-B14F-4D97-AF65-F5344CB8AC3E}">
        <p14:creationId xmlns:p14="http://schemas.microsoft.com/office/powerpoint/2010/main" val="22216326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grayscl/>
          </a:blip>
          <a:srcRect l="5968" t="2380" r="7261" b="2658"/>
          <a:stretch/>
        </p:blipFill>
        <p:spPr>
          <a:xfrm>
            <a:off x="609599" y="1087260"/>
            <a:ext cx="5123543" cy="4954093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609599" y="1087260"/>
            <a:ext cx="5138057" cy="4954093"/>
          </a:xfrm>
          <a:prstGeom prst="rect">
            <a:avLst/>
          </a:prstGeom>
          <a:solidFill>
            <a:srgbClr val="FF0000">
              <a:alpha val="7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87753" y="334880"/>
            <a:ext cx="2061882" cy="520156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957942" y="597411"/>
            <a:ext cx="1366609" cy="117304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035952" y="522215"/>
            <a:ext cx="121058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57942" y="2123181"/>
            <a:ext cx="444762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Real Example: </a:t>
            </a:r>
          </a:p>
          <a:p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“Invisible Error”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217174" y="1322962"/>
            <a:ext cx="5293507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A company lost revenue for 18 months because:</a:t>
            </a:r>
          </a:p>
          <a:p>
            <a:endParaRPr lang="en-US" sz="1400" dirty="0"/>
          </a:p>
          <a:p>
            <a:r>
              <a:rPr lang="en-US" sz="2600" i="1" dirty="0"/>
              <a:t>A system logic error skipped every 10th transaction.</a:t>
            </a:r>
          </a:p>
          <a:p>
            <a:r>
              <a:rPr lang="en-US" sz="2600" i="1" dirty="0"/>
              <a:t>No accountant detected it.</a:t>
            </a:r>
          </a:p>
          <a:p>
            <a:r>
              <a:rPr lang="en-US" sz="2600" i="1" dirty="0"/>
              <a:t>No auditor traced it.</a:t>
            </a:r>
          </a:p>
          <a:p>
            <a:endParaRPr lang="en-US" sz="1200" dirty="0"/>
          </a:p>
          <a:p>
            <a:r>
              <a:rPr lang="en-US" sz="2800" dirty="0">
                <a:solidFill>
                  <a:srgbClr val="FF0000"/>
                </a:solidFill>
              </a:rPr>
              <a:t>Only an IT auditor found it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129716" y="4858210"/>
            <a:ext cx="43809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This is why the world needs CISAs.</a:t>
            </a:r>
            <a:endParaRPr lang="en-US" sz="2400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rcRect l="30330" t="50436" r="31326"/>
          <a:stretch/>
        </p:blipFill>
        <p:spPr>
          <a:xfrm>
            <a:off x="6161879" y="4663656"/>
            <a:ext cx="943907" cy="1220107"/>
          </a:xfrm>
          <a:prstGeom prst="rect">
            <a:avLst/>
          </a:prstGeom>
          <a:solidFill>
            <a:srgbClr val="FF0000"/>
          </a:solidFill>
        </p:spPr>
      </p:pic>
      <p:sp>
        <p:nvSpPr>
          <p:cNvPr id="11" name="TextBox 10"/>
          <p:cNvSpPr txBox="1"/>
          <p:nvPr/>
        </p:nvSpPr>
        <p:spPr>
          <a:xfrm>
            <a:off x="8828315" y="6178474"/>
            <a:ext cx="299370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/>
              <a:t>An inspiration for Accountants to pursue CISA</a:t>
            </a:r>
            <a:endParaRPr lang="en-US" sz="1200" dirty="0"/>
          </a:p>
        </p:txBody>
      </p:sp>
      <p:sp>
        <p:nvSpPr>
          <p:cNvPr id="12" name="TextBox 11"/>
          <p:cNvSpPr txBox="1"/>
          <p:nvPr/>
        </p:nvSpPr>
        <p:spPr>
          <a:xfrm>
            <a:off x="600885" y="6188784"/>
            <a:ext cx="32357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/>
              <a:t>Setting The Stage: The World Has Changed</a:t>
            </a:r>
          </a:p>
        </p:txBody>
      </p:sp>
    </p:spTree>
    <p:extLst>
      <p:ext uri="{BB962C8B-B14F-4D97-AF65-F5344CB8AC3E}">
        <p14:creationId xmlns:p14="http://schemas.microsoft.com/office/powerpoint/2010/main" val="34990662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grayscl/>
          </a:blip>
          <a:srcRect l="5968" t="2380" r="7261" b="2658"/>
          <a:stretch/>
        </p:blipFill>
        <p:spPr>
          <a:xfrm>
            <a:off x="609599" y="1087260"/>
            <a:ext cx="5123543" cy="4954093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609599" y="1087260"/>
            <a:ext cx="5138057" cy="4954093"/>
          </a:xfrm>
          <a:prstGeom prst="rect">
            <a:avLst/>
          </a:prstGeom>
          <a:solidFill>
            <a:srgbClr val="FF0000">
              <a:alpha val="7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87753" y="334880"/>
            <a:ext cx="2061882" cy="520156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957942" y="597411"/>
            <a:ext cx="1366609" cy="117304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035952" y="522215"/>
            <a:ext cx="121058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47558" y="2102106"/>
            <a:ext cx="444762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Cyber Threats </a:t>
            </a:r>
            <a:r>
              <a:rPr lang="en-US" sz="48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equals </a:t>
            </a:r>
          </a:p>
          <a:p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Financial Threats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217174" y="1322962"/>
            <a:ext cx="529350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A </a:t>
            </a:r>
            <a:r>
              <a:rPr lang="en-US" sz="2800" dirty="0" err="1"/>
              <a:t>ransomware</a:t>
            </a:r>
            <a:r>
              <a:rPr lang="en-US" sz="2800" dirty="0"/>
              <a:t> attack shuts down a bank’s operations for 10 days.</a:t>
            </a:r>
          </a:p>
          <a:p>
            <a:endParaRPr lang="en-US" sz="1200" dirty="0"/>
          </a:p>
          <a:p>
            <a:r>
              <a:rPr lang="en-US" sz="2600" i="1" dirty="0"/>
              <a:t>Payroll delayed.</a:t>
            </a:r>
          </a:p>
          <a:p>
            <a:r>
              <a:rPr lang="en-US" sz="2600" i="1" dirty="0"/>
              <a:t>Customer funds frozen.</a:t>
            </a:r>
          </a:p>
          <a:p>
            <a:r>
              <a:rPr lang="en-US" sz="2600" i="1" dirty="0"/>
              <a:t>Regulator demands explanations</a:t>
            </a:r>
          </a:p>
          <a:p>
            <a:endParaRPr lang="en-US" sz="1600" dirty="0"/>
          </a:p>
          <a:p>
            <a:r>
              <a:rPr lang="en-US" sz="2800" dirty="0">
                <a:solidFill>
                  <a:srgbClr val="FF0000"/>
                </a:solidFill>
              </a:rPr>
              <a:t>Who helps the </a:t>
            </a:r>
            <a:r>
              <a:rPr lang="en-US" sz="2800" dirty="0" err="1">
                <a:solidFill>
                  <a:srgbClr val="FF0000"/>
                </a:solidFill>
              </a:rPr>
              <a:t>organisation</a:t>
            </a:r>
            <a:r>
              <a:rPr lang="en-US" sz="2800" dirty="0">
                <a:solidFill>
                  <a:srgbClr val="FF0000"/>
                </a:solidFill>
              </a:rPr>
              <a:t> recover?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129716" y="4858210"/>
            <a:ext cx="43809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The IT auditor.</a:t>
            </a:r>
          </a:p>
          <a:p>
            <a:r>
              <a:rPr lang="en-US" sz="2400" b="1" dirty="0"/>
              <a:t>Not the accountant.</a:t>
            </a:r>
            <a:endParaRPr lang="en-US" sz="2400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rcRect l="30330" t="50436" r="31326"/>
          <a:stretch/>
        </p:blipFill>
        <p:spPr>
          <a:xfrm>
            <a:off x="6161879" y="4663656"/>
            <a:ext cx="943907" cy="1220107"/>
          </a:xfrm>
          <a:prstGeom prst="rect">
            <a:avLst/>
          </a:prstGeom>
          <a:solidFill>
            <a:srgbClr val="FF0000"/>
          </a:solidFill>
        </p:spPr>
      </p:pic>
      <p:sp>
        <p:nvSpPr>
          <p:cNvPr id="11" name="TextBox 10"/>
          <p:cNvSpPr txBox="1"/>
          <p:nvPr/>
        </p:nvSpPr>
        <p:spPr>
          <a:xfrm>
            <a:off x="8828315" y="6178474"/>
            <a:ext cx="299370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/>
              <a:t>An inspiration for Accountants to pursue CISA</a:t>
            </a:r>
            <a:endParaRPr lang="en-US" sz="1200" dirty="0"/>
          </a:p>
        </p:txBody>
      </p:sp>
      <p:sp>
        <p:nvSpPr>
          <p:cNvPr id="12" name="TextBox 11"/>
          <p:cNvSpPr txBox="1"/>
          <p:nvPr/>
        </p:nvSpPr>
        <p:spPr>
          <a:xfrm>
            <a:off x="600885" y="6188784"/>
            <a:ext cx="32357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/>
              <a:t>Setting The Stage: The World Has Changed</a:t>
            </a:r>
          </a:p>
        </p:txBody>
      </p:sp>
    </p:spTree>
    <p:extLst>
      <p:ext uri="{BB962C8B-B14F-4D97-AF65-F5344CB8AC3E}">
        <p14:creationId xmlns:p14="http://schemas.microsoft.com/office/powerpoint/2010/main" val="15197263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grayscl/>
          </a:blip>
          <a:srcRect l="5968" t="2380" r="7261" b="2658"/>
          <a:stretch/>
        </p:blipFill>
        <p:spPr>
          <a:xfrm>
            <a:off x="609599" y="1087260"/>
            <a:ext cx="5123543" cy="4954093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609599" y="1087260"/>
            <a:ext cx="5138057" cy="4954093"/>
          </a:xfrm>
          <a:prstGeom prst="rect">
            <a:avLst/>
          </a:prstGeom>
          <a:solidFill>
            <a:srgbClr val="FF0000">
              <a:alpha val="7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87753" y="334880"/>
            <a:ext cx="2061882" cy="520156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957942" y="597411"/>
            <a:ext cx="1366609" cy="117304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035952" y="522215"/>
            <a:ext cx="121058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47558" y="2102106"/>
            <a:ext cx="444762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Regulators Have Moved On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217174" y="1322962"/>
            <a:ext cx="5293507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CBN, SEC, FIRS, NDIC, EFCC now ask questions like:</a:t>
            </a:r>
          </a:p>
          <a:p>
            <a:endParaRPr lang="en-US" sz="1600" dirty="0"/>
          </a:p>
          <a:p>
            <a:r>
              <a:rPr lang="en-US" sz="2400" i="1" dirty="0"/>
              <a:t>“What is your IT control environment?”</a:t>
            </a:r>
          </a:p>
          <a:p>
            <a:r>
              <a:rPr lang="en-US" sz="2400" i="1" dirty="0"/>
              <a:t>“What are your cybersecurity defenses?”</a:t>
            </a:r>
          </a:p>
          <a:p>
            <a:r>
              <a:rPr lang="en-US" sz="2400" i="1" dirty="0"/>
              <a:t>“How are automated controls validated?”</a:t>
            </a:r>
          </a:p>
          <a:p>
            <a:endParaRPr lang="en-US" sz="1400" dirty="0"/>
          </a:p>
          <a:p>
            <a:r>
              <a:rPr lang="en-US" sz="2800" dirty="0">
                <a:solidFill>
                  <a:srgbClr val="FF0000"/>
                </a:solidFill>
              </a:rPr>
              <a:t>Traditional auditors are silent.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129716" y="4858210"/>
            <a:ext cx="43809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CISA professionals speak the language.</a:t>
            </a:r>
            <a:endParaRPr lang="en-US" sz="2400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rcRect l="30330" t="50436" r="31326"/>
          <a:stretch/>
        </p:blipFill>
        <p:spPr>
          <a:xfrm>
            <a:off x="6161879" y="4663656"/>
            <a:ext cx="943907" cy="1220107"/>
          </a:xfrm>
          <a:prstGeom prst="rect">
            <a:avLst/>
          </a:prstGeom>
          <a:solidFill>
            <a:srgbClr val="FF0000"/>
          </a:solidFill>
        </p:spPr>
      </p:pic>
      <p:sp>
        <p:nvSpPr>
          <p:cNvPr id="11" name="TextBox 10"/>
          <p:cNvSpPr txBox="1"/>
          <p:nvPr/>
        </p:nvSpPr>
        <p:spPr>
          <a:xfrm>
            <a:off x="8828315" y="6178474"/>
            <a:ext cx="299370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/>
              <a:t>An inspiration for Accountants to pursue CISA</a:t>
            </a:r>
            <a:endParaRPr lang="en-US" sz="1200" dirty="0"/>
          </a:p>
        </p:txBody>
      </p:sp>
      <p:sp>
        <p:nvSpPr>
          <p:cNvPr id="12" name="TextBox 11"/>
          <p:cNvSpPr txBox="1"/>
          <p:nvPr/>
        </p:nvSpPr>
        <p:spPr>
          <a:xfrm>
            <a:off x="600885" y="6188784"/>
            <a:ext cx="32357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/>
              <a:t>Setting The Stage: The World Has Changed</a:t>
            </a:r>
          </a:p>
        </p:txBody>
      </p:sp>
    </p:spTree>
    <p:extLst>
      <p:ext uri="{BB962C8B-B14F-4D97-AF65-F5344CB8AC3E}">
        <p14:creationId xmlns:p14="http://schemas.microsoft.com/office/powerpoint/2010/main" val="20833385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grayscl/>
          </a:blip>
          <a:srcRect l="5968" t="2380" r="7261" b="2658"/>
          <a:stretch/>
        </p:blipFill>
        <p:spPr>
          <a:xfrm>
            <a:off x="609599" y="1087260"/>
            <a:ext cx="5123543" cy="4954093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609599" y="1087260"/>
            <a:ext cx="5138057" cy="4954093"/>
          </a:xfrm>
          <a:prstGeom prst="rect">
            <a:avLst/>
          </a:prstGeom>
          <a:solidFill>
            <a:srgbClr val="FF0000">
              <a:alpha val="7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87753" y="334880"/>
            <a:ext cx="2061882" cy="520156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957942" y="597411"/>
            <a:ext cx="1366609" cy="117304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035952" y="522215"/>
            <a:ext cx="121058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47558" y="2102106"/>
            <a:ext cx="444762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CEOs Are Asking New Questions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217174" y="1322962"/>
            <a:ext cx="5293507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i="1" dirty="0"/>
              <a:t>“Is our data secure?”</a:t>
            </a:r>
          </a:p>
          <a:p>
            <a:r>
              <a:rPr lang="en-US" sz="2600" i="1" dirty="0"/>
              <a:t>“Can we trust our systems?”</a:t>
            </a:r>
          </a:p>
          <a:p>
            <a:r>
              <a:rPr lang="en-US" sz="2600" i="1" dirty="0"/>
              <a:t>“Where are we vulnerable?”</a:t>
            </a:r>
          </a:p>
          <a:p>
            <a:endParaRPr lang="en-US" sz="1200" dirty="0"/>
          </a:p>
          <a:p>
            <a:r>
              <a:rPr lang="en-US" sz="2800" dirty="0"/>
              <a:t>These are not accounting questions.</a:t>
            </a:r>
          </a:p>
          <a:p>
            <a:endParaRPr lang="en-US" sz="1100" dirty="0"/>
          </a:p>
          <a:p>
            <a:r>
              <a:rPr lang="en-US" sz="2800" dirty="0">
                <a:solidFill>
                  <a:srgbClr val="FF0000"/>
                </a:solidFill>
              </a:rPr>
              <a:t>These are technology assurance questions.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129716" y="4858210"/>
            <a:ext cx="43809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CISA is the key to answering them.</a:t>
            </a:r>
            <a:endParaRPr lang="en-US" sz="2400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rcRect l="30330" t="50436" r="31326"/>
          <a:stretch/>
        </p:blipFill>
        <p:spPr>
          <a:xfrm>
            <a:off x="6161879" y="4663656"/>
            <a:ext cx="943907" cy="1220107"/>
          </a:xfrm>
          <a:prstGeom prst="rect">
            <a:avLst/>
          </a:prstGeom>
          <a:solidFill>
            <a:srgbClr val="FF0000"/>
          </a:solidFill>
        </p:spPr>
      </p:pic>
      <p:sp>
        <p:nvSpPr>
          <p:cNvPr id="11" name="TextBox 10"/>
          <p:cNvSpPr txBox="1"/>
          <p:nvPr/>
        </p:nvSpPr>
        <p:spPr>
          <a:xfrm>
            <a:off x="8828315" y="6178474"/>
            <a:ext cx="299370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/>
              <a:t>An inspiration for Accountants to pursue CISA</a:t>
            </a:r>
            <a:endParaRPr lang="en-US" sz="1200" dirty="0"/>
          </a:p>
        </p:txBody>
      </p:sp>
      <p:sp>
        <p:nvSpPr>
          <p:cNvPr id="12" name="TextBox 11"/>
          <p:cNvSpPr txBox="1"/>
          <p:nvPr/>
        </p:nvSpPr>
        <p:spPr>
          <a:xfrm>
            <a:off x="600885" y="6188784"/>
            <a:ext cx="32357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/>
              <a:t>Setting The Stage: The World Has Changed</a:t>
            </a:r>
          </a:p>
        </p:txBody>
      </p:sp>
    </p:spTree>
    <p:extLst>
      <p:ext uri="{BB962C8B-B14F-4D97-AF65-F5344CB8AC3E}">
        <p14:creationId xmlns:p14="http://schemas.microsoft.com/office/powerpoint/2010/main" val="23054111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grayscl/>
          </a:blip>
          <a:srcRect l="5968" t="2380" r="7261" b="2658"/>
          <a:stretch/>
        </p:blipFill>
        <p:spPr>
          <a:xfrm>
            <a:off x="609599" y="1087260"/>
            <a:ext cx="5123543" cy="4954093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609599" y="1087260"/>
            <a:ext cx="5138057" cy="4954093"/>
          </a:xfrm>
          <a:prstGeom prst="rect">
            <a:avLst/>
          </a:prstGeom>
          <a:solidFill>
            <a:srgbClr val="FF0000">
              <a:alpha val="7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87753" y="334880"/>
            <a:ext cx="2061882" cy="520156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957942" y="597411"/>
            <a:ext cx="1366609" cy="117304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035952" y="522215"/>
            <a:ext cx="121058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47558" y="2102106"/>
            <a:ext cx="444762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Global Example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217174" y="1255727"/>
            <a:ext cx="5293507" cy="367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700" dirty="0"/>
              <a:t>In Canada, a major retailer paid $1.6 billion in fines because a system misclassified imports for years.</a:t>
            </a:r>
          </a:p>
          <a:p>
            <a:endParaRPr lang="en-US" sz="1200" i="1" dirty="0"/>
          </a:p>
          <a:p>
            <a:r>
              <a:rPr lang="en-US" sz="2400" i="1" dirty="0"/>
              <a:t>External auditors didn’t understand the system.</a:t>
            </a:r>
          </a:p>
          <a:p>
            <a:r>
              <a:rPr lang="en-US" sz="2400" i="1" dirty="0"/>
              <a:t>Internal auditors didn’t catch it.</a:t>
            </a:r>
          </a:p>
          <a:p>
            <a:endParaRPr lang="en-US" sz="1200" i="1" dirty="0"/>
          </a:p>
          <a:p>
            <a:r>
              <a:rPr lang="en-US" sz="2700" dirty="0">
                <a:solidFill>
                  <a:srgbClr val="FF0000"/>
                </a:solidFill>
              </a:rPr>
              <a:t>Only an IT audit review exposed the flaw.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129716" y="5154044"/>
            <a:ext cx="43809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The world pays heavily for the absence of CISAs.</a:t>
            </a:r>
            <a:endParaRPr lang="en-US" sz="2400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rcRect l="30330" t="50436" r="31326"/>
          <a:stretch/>
        </p:blipFill>
        <p:spPr>
          <a:xfrm>
            <a:off x="6161879" y="4959490"/>
            <a:ext cx="943907" cy="1220107"/>
          </a:xfrm>
          <a:prstGeom prst="rect">
            <a:avLst/>
          </a:prstGeom>
          <a:solidFill>
            <a:srgbClr val="FF0000"/>
          </a:solidFill>
        </p:spPr>
      </p:pic>
      <p:sp>
        <p:nvSpPr>
          <p:cNvPr id="11" name="TextBox 10"/>
          <p:cNvSpPr txBox="1"/>
          <p:nvPr/>
        </p:nvSpPr>
        <p:spPr>
          <a:xfrm>
            <a:off x="8828315" y="6178474"/>
            <a:ext cx="299370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/>
              <a:t>An inspiration for Accountants to pursue CISA</a:t>
            </a:r>
            <a:endParaRPr lang="en-US" sz="1200" dirty="0"/>
          </a:p>
        </p:txBody>
      </p:sp>
      <p:sp>
        <p:nvSpPr>
          <p:cNvPr id="12" name="TextBox 11"/>
          <p:cNvSpPr txBox="1"/>
          <p:nvPr/>
        </p:nvSpPr>
        <p:spPr>
          <a:xfrm>
            <a:off x="600885" y="6188784"/>
            <a:ext cx="32357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/>
              <a:t>Setting The Stage: The World Has Changed</a:t>
            </a:r>
          </a:p>
        </p:txBody>
      </p:sp>
    </p:spTree>
    <p:extLst>
      <p:ext uri="{BB962C8B-B14F-4D97-AF65-F5344CB8AC3E}">
        <p14:creationId xmlns:p14="http://schemas.microsoft.com/office/powerpoint/2010/main" val="18695824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grayscl/>
          </a:blip>
          <a:srcRect l="5968" t="2380" r="7261" b="2658"/>
          <a:stretch/>
        </p:blipFill>
        <p:spPr>
          <a:xfrm>
            <a:off x="609599" y="1087260"/>
            <a:ext cx="5123543" cy="4954093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609599" y="1087260"/>
            <a:ext cx="5138057" cy="4954093"/>
          </a:xfrm>
          <a:prstGeom prst="rect">
            <a:avLst/>
          </a:prstGeom>
          <a:solidFill>
            <a:srgbClr val="FF0000">
              <a:alpha val="7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87753" y="334880"/>
            <a:ext cx="2061882" cy="520156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957942" y="597411"/>
            <a:ext cx="1366609" cy="117304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035952" y="522215"/>
            <a:ext cx="121058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47558" y="2102106"/>
            <a:ext cx="444762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Automation Is Reshaping Careers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217174" y="1255727"/>
            <a:ext cx="529350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700" dirty="0"/>
              <a:t>ChatGPT can write audit procedures.</a:t>
            </a:r>
          </a:p>
          <a:p>
            <a:r>
              <a:rPr lang="en-US" sz="2700" dirty="0"/>
              <a:t>AI systems can check bank reconciliations. Robots can match invoices to payments.</a:t>
            </a:r>
          </a:p>
          <a:p>
            <a:endParaRPr lang="en-US" sz="1200" dirty="0"/>
          </a:p>
          <a:p>
            <a:r>
              <a:rPr lang="en-US" sz="2400" i="1" dirty="0">
                <a:solidFill>
                  <a:srgbClr val="FF0000"/>
                </a:solidFill>
              </a:rPr>
              <a:t>But what AI cannot do: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i="1" dirty="0"/>
              <a:t>Investigate system weaknesses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i="1" dirty="0"/>
              <a:t>Assess cybersecurity risk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i="1" dirty="0"/>
              <a:t>Interpret IT governance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i="1" dirty="0"/>
              <a:t>Evaluate technology controls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129716" y="5154044"/>
            <a:ext cx="43809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The world pays heavily for the absence of CISAs.</a:t>
            </a:r>
            <a:endParaRPr lang="en-US" sz="2400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rcRect l="30330" t="50436" r="31326"/>
          <a:stretch/>
        </p:blipFill>
        <p:spPr>
          <a:xfrm>
            <a:off x="6161879" y="4959490"/>
            <a:ext cx="943907" cy="1220107"/>
          </a:xfrm>
          <a:prstGeom prst="rect">
            <a:avLst/>
          </a:prstGeom>
          <a:solidFill>
            <a:srgbClr val="FF0000"/>
          </a:solidFill>
        </p:spPr>
      </p:pic>
      <p:sp>
        <p:nvSpPr>
          <p:cNvPr id="11" name="TextBox 10"/>
          <p:cNvSpPr txBox="1"/>
          <p:nvPr/>
        </p:nvSpPr>
        <p:spPr>
          <a:xfrm>
            <a:off x="8828315" y="6178474"/>
            <a:ext cx="299370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/>
              <a:t>An inspiration for Accountants to pursue CISA</a:t>
            </a:r>
            <a:endParaRPr lang="en-US" sz="1200" dirty="0"/>
          </a:p>
        </p:txBody>
      </p:sp>
      <p:sp>
        <p:nvSpPr>
          <p:cNvPr id="12" name="TextBox 11"/>
          <p:cNvSpPr txBox="1"/>
          <p:nvPr/>
        </p:nvSpPr>
        <p:spPr>
          <a:xfrm>
            <a:off x="600885" y="6188784"/>
            <a:ext cx="32357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/>
              <a:t>Setting The Stage: The World Has Changed</a:t>
            </a:r>
          </a:p>
        </p:txBody>
      </p:sp>
    </p:spTree>
    <p:extLst>
      <p:ext uri="{BB962C8B-B14F-4D97-AF65-F5344CB8AC3E}">
        <p14:creationId xmlns:p14="http://schemas.microsoft.com/office/powerpoint/2010/main" val="26016938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grayscl/>
          </a:blip>
          <a:srcRect l="5968" t="2380" r="7261" b="2658"/>
          <a:stretch/>
        </p:blipFill>
        <p:spPr>
          <a:xfrm>
            <a:off x="609599" y="1087260"/>
            <a:ext cx="5123543" cy="4954093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609599" y="1087260"/>
            <a:ext cx="5138057" cy="4954093"/>
          </a:xfrm>
          <a:prstGeom prst="rect">
            <a:avLst/>
          </a:prstGeom>
          <a:solidFill>
            <a:srgbClr val="FF0000">
              <a:alpha val="7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87753" y="334880"/>
            <a:ext cx="2061882" cy="520156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957942" y="597411"/>
            <a:ext cx="1366609" cy="117304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035952" y="522215"/>
            <a:ext cx="121058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47558" y="2102106"/>
            <a:ext cx="444762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Skills Gap Is Explosive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217174" y="1517325"/>
            <a:ext cx="5293507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700" dirty="0"/>
              <a:t>Too many accountants.</a:t>
            </a:r>
          </a:p>
          <a:p>
            <a:r>
              <a:rPr lang="en-US" sz="2700" dirty="0"/>
              <a:t>Too few IT auditors.</a:t>
            </a:r>
          </a:p>
          <a:p>
            <a:endParaRPr lang="en-US" sz="2700" dirty="0">
              <a:solidFill>
                <a:srgbClr val="FF0000"/>
              </a:solidFill>
            </a:endParaRPr>
          </a:p>
          <a:p>
            <a:r>
              <a:rPr lang="en-US" sz="2700" dirty="0">
                <a:solidFill>
                  <a:srgbClr val="FF0000"/>
                </a:solidFill>
              </a:rPr>
              <a:t>Companies are begging:</a:t>
            </a:r>
          </a:p>
          <a:p>
            <a:r>
              <a:rPr lang="en-US" sz="2700" i="1" dirty="0"/>
              <a:t>“Give us someone who understands controls AND systems!”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129716" y="4562376"/>
            <a:ext cx="43809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CISA is the bridge between accounting and the future.</a:t>
            </a:r>
            <a:endParaRPr lang="en-US" sz="2400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rcRect l="30330" t="50436" r="31326"/>
          <a:stretch/>
        </p:blipFill>
        <p:spPr>
          <a:xfrm>
            <a:off x="6161879" y="4367822"/>
            <a:ext cx="943907" cy="1220107"/>
          </a:xfrm>
          <a:prstGeom prst="rect">
            <a:avLst/>
          </a:prstGeom>
          <a:solidFill>
            <a:srgbClr val="FF0000"/>
          </a:solidFill>
        </p:spPr>
      </p:pic>
      <p:sp>
        <p:nvSpPr>
          <p:cNvPr id="11" name="TextBox 10"/>
          <p:cNvSpPr txBox="1"/>
          <p:nvPr/>
        </p:nvSpPr>
        <p:spPr>
          <a:xfrm>
            <a:off x="8828315" y="6178474"/>
            <a:ext cx="299370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/>
              <a:t>An inspiration for Accountants to pursue CISA</a:t>
            </a:r>
            <a:endParaRPr lang="en-US" sz="1200" dirty="0"/>
          </a:p>
        </p:txBody>
      </p:sp>
      <p:sp>
        <p:nvSpPr>
          <p:cNvPr id="12" name="TextBox 11"/>
          <p:cNvSpPr txBox="1"/>
          <p:nvPr/>
        </p:nvSpPr>
        <p:spPr>
          <a:xfrm>
            <a:off x="600885" y="6188784"/>
            <a:ext cx="32357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/>
              <a:t>Setting The Stage: The World Has Changed</a:t>
            </a:r>
          </a:p>
        </p:txBody>
      </p:sp>
    </p:spTree>
    <p:extLst>
      <p:ext uri="{BB962C8B-B14F-4D97-AF65-F5344CB8AC3E}">
        <p14:creationId xmlns:p14="http://schemas.microsoft.com/office/powerpoint/2010/main" val="16251676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grayscl/>
          </a:blip>
          <a:srcRect l="5968" t="2380" r="7261" b="2658"/>
          <a:stretch/>
        </p:blipFill>
        <p:spPr>
          <a:xfrm>
            <a:off x="609599" y="1087260"/>
            <a:ext cx="5123543" cy="4954093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609599" y="1087260"/>
            <a:ext cx="5138057" cy="4954093"/>
          </a:xfrm>
          <a:prstGeom prst="rect">
            <a:avLst/>
          </a:prstGeom>
          <a:solidFill>
            <a:srgbClr val="FF0000">
              <a:alpha val="7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87753" y="334880"/>
            <a:ext cx="2061882" cy="520156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957942" y="597411"/>
            <a:ext cx="1366609" cy="117304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035952" y="522215"/>
            <a:ext cx="121058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47558" y="2102106"/>
            <a:ext cx="444762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Where the Money Is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149749" y="1087260"/>
            <a:ext cx="5293507" cy="39549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700" dirty="0">
                <a:solidFill>
                  <a:srgbClr val="FF0000"/>
                </a:solidFill>
              </a:rPr>
              <a:t>A CISA professional can:</a:t>
            </a:r>
          </a:p>
          <a:p>
            <a:endParaRPr lang="en-US" sz="11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i="1" dirty="0"/>
              <a:t>Work for banks, </a:t>
            </a:r>
            <a:r>
              <a:rPr lang="en-US" sz="2600" i="1" dirty="0" err="1"/>
              <a:t>fintechs</a:t>
            </a:r>
            <a:r>
              <a:rPr lang="en-US" sz="2600" i="1" dirty="0"/>
              <a:t>, telecoms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i="1" dirty="0"/>
              <a:t>Work remotely for US and European firms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i="1" dirty="0"/>
              <a:t>Earn in dollars without relocating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i="1" dirty="0"/>
              <a:t>Become a consultant with multiple clients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i="1" dirty="0"/>
              <a:t>Charge premium fees for system reviews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129716" y="5113703"/>
            <a:ext cx="43809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Because the world pays for what it lacks — IT assurance.</a:t>
            </a:r>
            <a:endParaRPr lang="en-US" sz="2400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rcRect l="30330" t="50436" r="31326"/>
          <a:stretch/>
        </p:blipFill>
        <p:spPr>
          <a:xfrm>
            <a:off x="6161879" y="4919149"/>
            <a:ext cx="943907" cy="1220107"/>
          </a:xfrm>
          <a:prstGeom prst="rect">
            <a:avLst/>
          </a:prstGeom>
          <a:solidFill>
            <a:srgbClr val="FF0000"/>
          </a:solidFill>
        </p:spPr>
      </p:pic>
      <p:sp>
        <p:nvSpPr>
          <p:cNvPr id="11" name="TextBox 10"/>
          <p:cNvSpPr txBox="1"/>
          <p:nvPr/>
        </p:nvSpPr>
        <p:spPr>
          <a:xfrm>
            <a:off x="8828315" y="6178474"/>
            <a:ext cx="299370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/>
              <a:t>An inspiration for Accountants to pursue CISA</a:t>
            </a:r>
            <a:endParaRPr lang="en-US" sz="1200" dirty="0"/>
          </a:p>
        </p:txBody>
      </p:sp>
      <p:sp>
        <p:nvSpPr>
          <p:cNvPr id="12" name="TextBox 11"/>
          <p:cNvSpPr txBox="1"/>
          <p:nvPr/>
        </p:nvSpPr>
        <p:spPr>
          <a:xfrm>
            <a:off x="600885" y="6188784"/>
            <a:ext cx="32357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/>
              <a:t>Setting The Stage: The World Has Changed</a:t>
            </a:r>
          </a:p>
        </p:txBody>
      </p:sp>
    </p:spTree>
    <p:extLst>
      <p:ext uri="{BB962C8B-B14F-4D97-AF65-F5344CB8AC3E}">
        <p14:creationId xmlns:p14="http://schemas.microsoft.com/office/powerpoint/2010/main" val="10806386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grayscl/>
          </a:blip>
          <a:srcRect l="5968" t="2380" r="7261" b="2658"/>
          <a:stretch/>
        </p:blipFill>
        <p:spPr>
          <a:xfrm>
            <a:off x="609599" y="1087260"/>
            <a:ext cx="5123543" cy="4954093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609599" y="1087260"/>
            <a:ext cx="5138057" cy="4954093"/>
          </a:xfrm>
          <a:prstGeom prst="rect">
            <a:avLst/>
          </a:prstGeom>
          <a:solidFill>
            <a:srgbClr val="FF0000">
              <a:alpha val="7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87753" y="334880"/>
            <a:ext cx="2061882" cy="520156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957942" y="597411"/>
            <a:ext cx="1366609" cy="117304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035952" y="522215"/>
            <a:ext cx="115397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47558" y="2102106"/>
            <a:ext cx="444762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Your Career Without CISA…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149749" y="1383094"/>
            <a:ext cx="5293507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700" i="1" dirty="0"/>
              <a:t>Competing with thousands of accountants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700" i="1" dirty="0"/>
              <a:t>Limited to traditional audit roles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700" i="1" dirty="0"/>
              <a:t>Salary growth slows down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700" i="1" dirty="0"/>
              <a:t>Replaced by automation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700" i="1" dirty="0"/>
              <a:t>Struggle to move into high-tech industries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129716" y="4656505"/>
            <a:ext cx="43809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Competition. Limitation. Poor Salary. Unsecure. Struggling. </a:t>
            </a:r>
            <a:endParaRPr lang="en-US" sz="2400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rcRect l="30330" t="50436" r="31326"/>
          <a:stretch/>
        </p:blipFill>
        <p:spPr>
          <a:xfrm>
            <a:off x="6161879" y="4461951"/>
            <a:ext cx="943907" cy="1220107"/>
          </a:xfrm>
          <a:prstGeom prst="rect">
            <a:avLst/>
          </a:prstGeom>
          <a:solidFill>
            <a:srgbClr val="FF0000"/>
          </a:solidFill>
        </p:spPr>
      </p:pic>
      <p:sp>
        <p:nvSpPr>
          <p:cNvPr id="11" name="TextBox 10"/>
          <p:cNvSpPr txBox="1"/>
          <p:nvPr/>
        </p:nvSpPr>
        <p:spPr>
          <a:xfrm>
            <a:off x="8828315" y="6178474"/>
            <a:ext cx="299370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/>
              <a:t>An inspiration for Accountants to pursue CISA</a:t>
            </a:r>
            <a:endParaRPr lang="en-US" sz="1200" dirty="0"/>
          </a:p>
        </p:txBody>
      </p:sp>
      <p:sp>
        <p:nvSpPr>
          <p:cNvPr id="12" name="TextBox 11"/>
          <p:cNvSpPr txBox="1"/>
          <p:nvPr/>
        </p:nvSpPr>
        <p:spPr>
          <a:xfrm>
            <a:off x="600885" y="6188784"/>
            <a:ext cx="32357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/>
              <a:t>Setting The Stage: The World Has Changed</a:t>
            </a:r>
          </a:p>
        </p:txBody>
      </p:sp>
    </p:spTree>
    <p:extLst>
      <p:ext uri="{BB962C8B-B14F-4D97-AF65-F5344CB8AC3E}">
        <p14:creationId xmlns:p14="http://schemas.microsoft.com/office/powerpoint/2010/main" val="17160454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grayscl/>
          </a:blip>
          <a:srcRect l="5968" t="2380" r="7261" b="2658"/>
          <a:stretch/>
        </p:blipFill>
        <p:spPr>
          <a:xfrm>
            <a:off x="609599" y="1087260"/>
            <a:ext cx="5123543" cy="4954093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609599" y="1087260"/>
            <a:ext cx="5138057" cy="4954093"/>
          </a:xfrm>
          <a:prstGeom prst="rect">
            <a:avLst/>
          </a:prstGeom>
          <a:solidFill>
            <a:srgbClr val="FF0000">
              <a:alpha val="7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87753" y="334880"/>
            <a:ext cx="2061882" cy="520156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957942" y="597411"/>
            <a:ext cx="1366609" cy="117304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035952" y="522215"/>
            <a:ext cx="121058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47558" y="2102106"/>
            <a:ext cx="444762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Your Career With CISA…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095999" y="1087260"/>
            <a:ext cx="5293507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i="1" dirty="0"/>
              <a:t>You become scarce, sought-after, globally relevant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i="1" dirty="0"/>
              <a:t>Your income bracket changes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i="1" dirty="0"/>
              <a:t>You join a community of digital auditors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i="1" dirty="0"/>
              <a:t>You command authority in risk and technology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i="1" dirty="0"/>
              <a:t>You’re part of the future, not the past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129716" y="5046468"/>
            <a:ext cx="43809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CISA positions you differently — immediately. </a:t>
            </a:r>
            <a:endParaRPr lang="en-US" sz="2400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rcRect l="30330" t="50436" r="31326"/>
          <a:stretch/>
        </p:blipFill>
        <p:spPr>
          <a:xfrm>
            <a:off x="6161879" y="4866662"/>
            <a:ext cx="943907" cy="1220107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828315" y="6178474"/>
            <a:ext cx="299370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/>
              <a:t>An inspiration for Accountants to pursue CISA</a:t>
            </a:r>
            <a:endParaRPr lang="en-US" sz="1200" dirty="0"/>
          </a:p>
        </p:txBody>
      </p:sp>
      <p:sp>
        <p:nvSpPr>
          <p:cNvPr id="12" name="TextBox 11"/>
          <p:cNvSpPr txBox="1"/>
          <p:nvPr/>
        </p:nvSpPr>
        <p:spPr>
          <a:xfrm>
            <a:off x="600885" y="6188784"/>
            <a:ext cx="32357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/>
              <a:t>Setting The Stage: The World Has Changed</a:t>
            </a:r>
          </a:p>
        </p:txBody>
      </p:sp>
    </p:spTree>
    <p:extLst>
      <p:ext uri="{BB962C8B-B14F-4D97-AF65-F5344CB8AC3E}">
        <p14:creationId xmlns:p14="http://schemas.microsoft.com/office/powerpoint/2010/main" val="20106723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grayscl/>
          </a:blip>
          <a:srcRect l="5968" t="2380" r="7261" b="2658"/>
          <a:stretch/>
        </p:blipFill>
        <p:spPr>
          <a:xfrm>
            <a:off x="609599" y="1087260"/>
            <a:ext cx="5123543" cy="4954093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609599" y="1087260"/>
            <a:ext cx="5138057" cy="4954093"/>
          </a:xfrm>
          <a:prstGeom prst="rect">
            <a:avLst/>
          </a:prstGeom>
          <a:solidFill>
            <a:srgbClr val="FF0000">
              <a:alpha val="7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87753" y="334880"/>
            <a:ext cx="2061882" cy="520156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957942" y="597411"/>
            <a:ext cx="1366609" cy="117304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035952" y="522215"/>
            <a:ext cx="121058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47558" y="2102106"/>
            <a:ext cx="444762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World Has Changed. Have You?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071101" y="1380448"/>
            <a:ext cx="5293507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700" dirty="0">
                <a:solidFill>
                  <a:srgbClr val="FF0000"/>
                </a:solidFill>
              </a:rPr>
              <a:t>This is not just evolution.</a:t>
            </a:r>
          </a:p>
          <a:p>
            <a:endParaRPr lang="en-US" sz="2700" dirty="0"/>
          </a:p>
          <a:p>
            <a:r>
              <a:rPr lang="en-US" sz="2700" i="1" dirty="0"/>
              <a:t>It is a revolution.</a:t>
            </a:r>
          </a:p>
          <a:p>
            <a:r>
              <a:rPr lang="en-US" sz="2700" i="1" dirty="0"/>
              <a:t>The organisations you want to work for…</a:t>
            </a:r>
          </a:p>
          <a:p>
            <a:r>
              <a:rPr lang="en-US" sz="2700" i="1" dirty="0"/>
              <a:t>The jobs you dream of…</a:t>
            </a:r>
          </a:p>
          <a:p>
            <a:r>
              <a:rPr lang="en-US" sz="2700" i="1" dirty="0"/>
              <a:t>The opportunities you desire…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129716" y="4656505"/>
            <a:ext cx="43809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CISA positions you differently — immediately. </a:t>
            </a:r>
            <a:endParaRPr lang="en-US" sz="2400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rcRect l="30330" t="50436" r="31326"/>
          <a:stretch/>
        </p:blipFill>
        <p:spPr>
          <a:xfrm>
            <a:off x="6161879" y="4461951"/>
            <a:ext cx="943907" cy="1220107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828315" y="6178474"/>
            <a:ext cx="299370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/>
              <a:t>An inspiration for Accountants to pursue CISA</a:t>
            </a:r>
            <a:endParaRPr lang="en-US" sz="1200" dirty="0"/>
          </a:p>
        </p:txBody>
      </p:sp>
      <p:sp>
        <p:nvSpPr>
          <p:cNvPr id="12" name="TextBox 11"/>
          <p:cNvSpPr txBox="1"/>
          <p:nvPr/>
        </p:nvSpPr>
        <p:spPr>
          <a:xfrm>
            <a:off x="600885" y="6188784"/>
            <a:ext cx="32357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/>
              <a:t>Setting The Stage: The World Has Changed</a:t>
            </a:r>
          </a:p>
        </p:txBody>
      </p:sp>
    </p:spTree>
    <p:extLst>
      <p:ext uri="{BB962C8B-B14F-4D97-AF65-F5344CB8AC3E}">
        <p14:creationId xmlns:p14="http://schemas.microsoft.com/office/powerpoint/2010/main" val="38978764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grayscl/>
          </a:blip>
          <a:srcRect l="5968" t="2380" r="7261" b="2658"/>
          <a:stretch/>
        </p:blipFill>
        <p:spPr>
          <a:xfrm>
            <a:off x="609599" y="1087260"/>
            <a:ext cx="5123543" cy="4954093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609599" y="1087260"/>
            <a:ext cx="5138057" cy="4954093"/>
          </a:xfrm>
          <a:prstGeom prst="rect">
            <a:avLst/>
          </a:prstGeom>
          <a:solidFill>
            <a:srgbClr val="FF0000">
              <a:alpha val="7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87753" y="334880"/>
            <a:ext cx="2061882" cy="520156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957942" y="597411"/>
            <a:ext cx="1366609" cy="117304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035952" y="522215"/>
            <a:ext cx="121058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47558" y="2102106"/>
            <a:ext cx="444762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Simple </a:t>
            </a:r>
          </a:p>
          <a:p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Truth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071101" y="1568706"/>
            <a:ext cx="5293507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700" dirty="0">
                <a:solidFill>
                  <a:srgbClr val="FF0000"/>
                </a:solidFill>
              </a:rPr>
              <a:t>CISA gives you:</a:t>
            </a:r>
          </a:p>
          <a:p>
            <a:endParaRPr lang="en-US" sz="27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700" i="1" dirty="0"/>
              <a:t>Global identity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700" i="1" dirty="0"/>
              <a:t>Global mobility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700" i="1" dirty="0"/>
              <a:t>Global respect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700" i="1" dirty="0"/>
              <a:t>Global income potential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129716" y="4374118"/>
            <a:ext cx="43809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Your accounting degree is local.</a:t>
            </a:r>
          </a:p>
          <a:p>
            <a:r>
              <a:rPr lang="en-US" sz="2400" b="1" dirty="0"/>
              <a:t>Your CISA is global. </a:t>
            </a:r>
            <a:endParaRPr lang="en-US" sz="2400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rcRect l="30330" t="50436" r="31326"/>
          <a:stretch/>
        </p:blipFill>
        <p:spPr>
          <a:xfrm>
            <a:off x="6161879" y="4179564"/>
            <a:ext cx="943907" cy="1220107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828315" y="6178474"/>
            <a:ext cx="299370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/>
              <a:t>An inspiration for Accountants to pursue CISA</a:t>
            </a:r>
            <a:endParaRPr lang="en-US" sz="1200" dirty="0"/>
          </a:p>
        </p:txBody>
      </p:sp>
      <p:sp>
        <p:nvSpPr>
          <p:cNvPr id="12" name="TextBox 11"/>
          <p:cNvSpPr txBox="1"/>
          <p:nvPr/>
        </p:nvSpPr>
        <p:spPr>
          <a:xfrm>
            <a:off x="600885" y="6188784"/>
            <a:ext cx="32357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/>
              <a:t>Setting The Stage: The World Has Changed</a:t>
            </a:r>
          </a:p>
        </p:txBody>
      </p:sp>
    </p:spTree>
    <p:extLst>
      <p:ext uri="{BB962C8B-B14F-4D97-AF65-F5344CB8AC3E}">
        <p14:creationId xmlns:p14="http://schemas.microsoft.com/office/powerpoint/2010/main" val="9771691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grayscl/>
          </a:blip>
          <a:srcRect l="5968" t="2380" r="7261" b="2658"/>
          <a:stretch/>
        </p:blipFill>
        <p:spPr>
          <a:xfrm>
            <a:off x="609599" y="1087260"/>
            <a:ext cx="5123543" cy="4954093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609599" y="1087260"/>
            <a:ext cx="5138057" cy="4954093"/>
          </a:xfrm>
          <a:prstGeom prst="rect">
            <a:avLst/>
          </a:prstGeom>
          <a:solidFill>
            <a:srgbClr val="FF0000">
              <a:alpha val="7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87753" y="334880"/>
            <a:ext cx="2061882" cy="520156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957942" y="597411"/>
            <a:ext cx="1366609" cy="117304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035952" y="522215"/>
            <a:ext cx="121058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47558" y="2102106"/>
            <a:ext cx="444762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</a:p>
          <a:p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071101" y="1087260"/>
            <a:ext cx="5293507" cy="3647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700" dirty="0">
                <a:solidFill>
                  <a:srgbClr val="FF0000"/>
                </a:solidFill>
              </a:rPr>
              <a:t>You can stay where you are…</a:t>
            </a:r>
          </a:p>
          <a:p>
            <a:r>
              <a:rPr lang="en-US" sz="2700" i="1" dirty="0"/>
              <a:t>Or step into where the world is going.</a:t>
            </a:r>
          </a:p>
          <a:p>
            <a:endParaRPr lang="en-US" dirty="0">
              <a:solidFill>
                <a:srgbClr val="FF0000"/>
              </a:solidFill>
            </a:endParaRPr>
          </a:p>
          <a:p>
            <a:r>
              <a:rPr lang="en-US" sz="2700" dirty="0">
                <a:solidFill>
                  <a:srgbClr val="FF0000"/>
                </a:solidFill>
              </a:rPr>
              <a:t>You can keep old skills…</a:t>
            </a:r>
          </a:p>
          <a:p>
            <a:r>
              <a:rPr lang="en-US" sz="2700" i="1" dirty="0"/>
              <a:t>Or gain future-proof skills.</a:t>
            </a:r>
          </a:p>
          <a:p>
            <a:endParaRPr lang="en-US" dirty="0">
              <a:solidFill>
                <a:srgbClr val="FF0000"/>
              </a:solidFill>
            </a:endParaRPr>
          </a:p>
          <a:p>
            <a:r>
              <a:rPr lang="en-US" sz="2700" dirty="0">
                <a:solidFill>
                  <a:srgbClr val="FF0000"/>
                </a:solidFill>
              </a:rPr>
              <a:t>You can compete with thousands…</a:t>
            </a:r>
          </a:p>
          <a:p>
            <a:r>
              <a:rPr lang="en-US" sz="2700" i="1" dirty="0"/>
              <a:t>Or stand out among a few.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129716" y="5100256"/>
            <a:ext cx="43809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CISA is the difference! </a:t>
            </a:r>
            <a:endParaRPr lang="en-US" sz="2400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rcRect l="30330" t="50436" r="31326"/>
          <a:stretch/>
        </p:blipFill>
        <p:spPr>
          <a:xfrm>
            <a:off x="6161879" y="4730891"/>
            <a:ext cx="943907" cy="1220107"/>
          </a:xfrm>
          <a:prstGeom prst="rect">
            <a:avLst/>
          </a:prstGeom>
          <a:solidFill>
            <a:srgbClr val="FF0000"/>
          </a:solidFill>
        </p:spPr>
      </p:pic>
      <p:sp>
        <p:nvSpPr>
          <p:cNvPr id="11" name="TextBox 10"/>
          <p:cNvSpPr txBox="1"/>
          <p:nvPr/>
        </p:nvSpPr>
        <p:spPr>
          <a:xfrm>
            <a:off x="8828315" y="6178474"/>
            <a:ext cx="299370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/>
              <a:t>An inspiration for Accountants to pursue CISA</a:t>
            </a:r>
            <a:endParaRPr lang="en-US" sz="1200" dirty="0"/>
          </a:p>
        </p:txBody>
      </p:sp>
      <p:sp>
        <p:nvSpPr>
          <p:cNvPr id="12" name="TextBox 11"/>
          <p:cNvSpPr txBox="1"/>
          <p:nvPr/>
        </p:nvSpPr>
        <p:spPr>
          <a:xfrm>
            <a:off x="600885" y="6188784"/>
            <a:ext cx="32357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/>
              <a:t>Setting The Stage: The World Has Changed</a:t>
            </a:r>
          </a:p>
        </p:txBody>
      </p:sp>
    </p:spTree>
    <p:extLst>
      <p:ext uri="{BB962C8B-B14F-4D97-AF65-F5344CB8AC3E}">
        <p14:creationId xmlns:p14="http://schemas.microsoft.com/office/powerpoint/2010/main" val="25900673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87753" y="334880"/>
            <a:ext cx="2061882" cy="520156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835959" y="1934424"/>
            <a:ext cx="10708340" cy="2769989"/>
            <a:chOff x="835959" y="1477224"/>
            <a:chExt cx="10708340" cy="2769989"/>
          </a:xfrm>
        </p:grpSpPr>
        <p:sp>
          <p:nvSpPr>
            <p:cNvPr id="19" name="Rectangle 18"/>
            <p:cNvSpPr/>
            <p:nvPr/>
          </p:nvSpPr>
          <p:spPr>
            <a:xfrm>
              <a:off x="5943600" y="2149498"/>
              <a:ext cx="5499846" cy="943325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835959" y="1477224"/>
              <a:ext cx="10708340" cy="27699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The world will reward those who evolve.</a:t>
              </a:r>
            </a:p>
            <a:p>
              <a:pPr algn="ctr"/>
              <a:r>
                <a:rPr lang="en-US" sz="66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CISA is your </a:t>
              </a:r>
              <a:r>
                <a:rPr lang="en-US" sz="6600" b="1" dirty="0">
                  <a:solidFill>
                    <a:srgbClr val="FF0000"/>
                  </a:solidFill>
                  <a:highlight>
                    <a:srgbClr val="FF0000"/>
                  </a:highlight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6600" b="1" dirty="0">
                  <a:highlight>
                    <a:srgbClr val="FF0000"/>
                  </a:highlight>
                  <a:latin typeface="Times New Roman" panose="02020603050405020304" pitchFamily="18" charset="0"/>
                  <a:cs typeface="Times New Roman" panose="02020603050405020304" pitchFamily="18" charset="0"/>
                </a:rPr>
                <a:t>EVOLUTION</a:t>
              </a:r>
            </a:p>
            <a:p>
              <a:pPr algn="ctr"/>
              <a:endParaRPr lang="en-US" sz="3600" b="1" dirty="0">
                <a:highlight>
                  <a:srgbClr val="FF0000"/>
                </a:highligh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/>
              <a:r>
                <a:rPr lang="en-US" sz="3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Your moment is now. </a:t>
              </a:r>
              <a:r>
                <a:rPr lang="en-US" sz="3600" b="1" u="sng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Take the step.</a:t>
              </a:r>
            </a:p>
          </p:txBody>
        </p:sp>
      </p:grpSp>
      <p:sp>
        <p:nvSpPr>
          <p:cNvPr id="11" name="Rectangle 10"/>
          <p:cNvSpPr/>
          <p:nvPr/>
        </p:nvSpPr>
        <p:spPr>
          <a:xfrm>
            <a:off x="703729" y="5991655"/>
            <a:ext cx="10972800" cy="5378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828315" y="6178474"/>
            <a:ext cx="299370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/>
              <a:t>An inspiration for Accountants to pursue CISA</a:t>
            </a:r>
            <a:endParaRPr lang="en-US" sz="1200" dirty="0"/>
          </a:p>
        </p:txBody>
      </p:sp>
      <p:sp>
        <p:nvSpPr>
          <p:cNvPr id="13" name="TextBox 12"/>
          <p:cNvSpPr txBox="1"/>
          <p:nvPr/>
        </p:nvSpPr>
        <p:spPr>
          <a:xfrm>
            <a:off x="600885" y="6188784"/>
            <a:ext cx="32357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/>
              <a:t>Setting The Stage: The World Has Changed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A55BAE4-224D-7127-E1E6-B5C7A5AC1538}"/>
              </a:ext>
            </a:extLst>
          </p:cNvPr>
          <p:cNvSpPr/>
          <p:nvPr/>
        </p:nvSpPr>
        <p:spPr>
          <a:xfrm>
            <a:off x="11238271" y="2606698"/>
            <a:ext cx="205175" cy="94332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05839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b="10627"/>
          <a:stretch/>
        </p:blipFill>
        <p:spPr>
          <a:xfrm>
            <a:off x="0" y="0"/>
            <a:ext cx="11187953" cy="562087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1"/>
            <a:ext cx="11187953" cy="5634318"/>
          </a:xfrm>
          <a:prstGeom prst="rect">
            <a:avLst/>
          </a:prstGeom>
          <a:solidFill>
            <a:srgbClr val="FF0000">
              <a:alpha val="4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5999174" y="5391333"/>
            <a:ext cx="4731581" cy="56442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7700" y="935391"/>
            <a:ext cx="2342524" cy="329819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807700" y="1624264"/>
            <a:ext cx="519147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</a:rPr>
              <a:t>Visit us:</a:t>
            </a:r>
          </a:p>
          <a:p>
            <a:r>
              <a:rPr lang="en-US" sz="2000" dirty="0">
                <a:solidFill>
                  <a:schemeClr val="bg1"/>
                </a:solidFill>
              </a:rPr>
              <a:t>14B, Amara-Olu Street, Off Zenith Bank Branch,</a:t>
            </a:r>
          </a:p>
          <a:p>
            <a:r>
              <a:rPr lang="en-US" sz="2000" dirty="0">
                <a:solidFill>
                  <a:schemeClr val="bg1"/>
                </a:solidFill>
              </a:rPr>
              <a:t>Lateef </a:t>
            </a:r>
            <a:r>
              <a:rPr lang="en-US" sz="2000" dirty="0" err="1">
                <a:solidFill>
                  <a:schemeClr val="bg1"/>
                </a:solidFill>
              </a:rPr>
              <a:t>Jakande</a:t>
            </a:r>
            <a:r>
              <a:rPr lang="en-US" sz="2000" dirty="0">
                <a:solidFill>
                  <a:schemeClr val="bg1"/>
                </a:solidFill>
              </a:rPr>
              <a:t> Road, </a:t>
            </a:r>
            <a:r>
              <a:rPr lang="en-US" sz="2000" dirty="0" err="1">
                <a:solidFill>
                  <a:schemeClr val="bg1"/>
                </a:solidFill>
              </a:rPr>
              <a:t>Agidingbi</a:t>
            </a:r>
            <a:r>
              <a:rPr lang="en-US" sz="2000" dirty="0">
                <a:solidFill>
                  <a:schemeClr val="bg1"/>
                </a:solidFill>
              </a:rPr>
              <a:t>, Ikeja. </a:t>
            </a:r>
          </a:p>
          <a:p>
            <a:r>
              <a:rPr lang="en-US" sz="2000" dirty="0">
                <a:solidFill>
                  <a:schemeClr val="bg1"/>
                </a:solidFill>
              </a:rPr>
              <a:t>Ikeja, Lagos.</a:t>
            </a:r>
          </a:p>
          <a:p>
            <a:endParaRPr lang="en-US" sz="2000" dirty="0">
              <a:solidFill>
                <a:schemeClr val="bg1"/>
              </a:solidFill>
            </a:endParaRPr>
          </a:p>
          <a:p>
            <a:r>
              <a:rPr lang="en-US" sz="2000" b="1" dirty="0">
                <a:solidFill>
                  <a:schemeClr val="bg1"/>
                </a:solidFill>
              </a:rPr>
              <a:t>Follow us:</a:t>
            </a:r>
            <a:br>
              <a:rPr lang="en-US" sz="2000" dirty="0">
                <a:solidFill>
                  <a:schemeClr val="bg1"/>
                </a:solidFill>
              </a:rPr>
            </a:br>
            <a:r>
              <a:rPr lang="en-US" sz="2000" dirty="0">
                <a:solidFill>
                  <a:schemeClr val="bg1"/>
                </a:solidFill>
              </a:rPr>
              <a:t>Facebook and LinkedIn: @ajsilicon</a:t>
            </a:r>
          </a:p>
          <a:p>
            <a:endParaRPr lang="en-US" sz="2000" dirty="0">
              <a:solidFill>
                <a:schemeClr val="bg1"/>
              </a:solidFill>
            </a:endParaRPr>
          </a:p>
          <a:p>
            <a:r>
              <a:rPr lang="en-US" sz="2000" dirty="0">
                <a:solidFill>
                  <a:schemeClr val="bg1"/>
                </a:solidFill>
              </a:rPr>
              <a:t>Website: www.ajsilicon.com</a:t>
            </a:r>
          </a:p>
          <a:p>
            <a:endParaRPr lang="en-US" sz="2000" dirty="0">
              <a:solidFill>
                <a:schemeClr val="bg1"/>
              </a:solidFill>
              <a:latin typeface="Segoe UI" panose="020B0502040204020203" pitchFamily="34" charset="0"/>
            </a:endParaRPr>
          </a:p>
          <a:p>
            <a:r>
              <a:rPr lang="en-US" sz="2000" b="1" dirty="0">
                <a:solidFill>
                  <a:schemeClr val="bg1"/>
                </a:solidFill>
              </a:rPr>
              <a:t>Call us:</a:t>
            </a:r>
          </a:p>
          <a:p>
            <a:r>
              <a:rPr lang="en-US" sz="2000" dirty="0">
                <a:solidFill>
                  <a:schemeClr val="bg1"/>
                </a:solidFill>
              </a:rPr>
              <a:t>09130232184, 08182955332.</a:t>
            </a:r>
          </a:p>
        </p:txBody>
      </p:sp>
    </p:spTree>
    <p:extLst>
      <p:ext uri="{BB962C8B-B14F-4D97-AF65-F5344CB8AC3E}">
        <p14:creationId xmlns:p14="http://schemas.microsoft.com/office/powerpoint/2010/main" val="29009714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2163</TotalTime>
  <Words>1058</Words>
  <Application>Microsoft Office PowerPoint</Application>
  <PresentationFormat>Widescreen</PresentationFormat>
  <Paragraphs>196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Calibri</vt:lpstr>
      <vt:lpstr>Calibri Light</vt:lpstr>
      <vt:lpstr>Segoe UI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account</dc:creator>
  <cp:lastModifiedBy>DELL</cp:lastModifiedBy>
  <cp:revision>19</cp:revision>
  <dcterms:created xsi:type="dcterms:W3CDTF">2025-12-21T12:37:45Z</dcterms:created>
  <dcterms:modified xsi:type="dcterms:W3CDTF">2026-01-16T11:01:18Z</dcterms:modified>
</cp:coreProperties>
</file>